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6" r:id="rId2"/>
    <p:sldId id="266" r:id="rId3"/>
    <p:sldId id="271" r:id="rId4"/>
    <p:sldId id="275" r:id="rId5"/>
    <p:sldId id="269" r:id="rId6"/>
  </p:sldIdLst>
  <p:sldSz cx="9144000" cy="6858000" type="screen4x3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6625"/>
    <a:srgbClr val="326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C5448-A7A6-4272-A87A-7C56AF04F202}" type="datetimeFigureOut">
              <a:rPr lang="sr-Latn-CS"/>
              <a:pPr>
                <a:defRPr/>
              </a:pPr>
              <a:t>24.10.2019.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646B1-7062-40A0-88A5-69C8E64419A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80791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46B3F-1C90-439E-8CD5-608E0C5A45A5}" type="datetimeFigureOut">
              <a:rPr lang="sr-Latn-CS"/>
              <a:pPr>
                <a:defRPr/>
              </a:pPr>
              <a:t>24.10.2019.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A052A-7908-47D6-9A51-149E44F3AA6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8420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9F516-BC80-4C82-8902-9688D23B545A}" type="datetimeFigureOut">
              <a:rPr lang="sr-Latn-CS"/>
              <a:pPr>
                <a:defRPr/>
              </a:pPr>
              <a:t>24.10.2019.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BE705-9D03-4DD8-A239-006CED27244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6413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62900-248A-40C9-B72E-03E580B577C6}" type="datetimeFigureOut">
              <a:rPr lang="sr-Latn-CS"/>
              <a:pPr>
                <a:defRPr/>
              </a:pPr>
              <a:t>24.10.2019.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E63DF-7AE9-4D8C-9323-C010783467E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5818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40279-C47F-4DA0-8627-21F298BD6D56}" type="datetimeFigureOut">
              <a:rPr lang="sr-Latn-CS"/>
              <a:pPr>
                <a:defRPr/>
              </a:pPr>
              <a:t>24.10.2019.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3ADC8-0167-4774-B1FA-DB19FD4F088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7386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082CB-8357-42CF-BB4F-A9EE433B98BB}" type="datetimeFigureOut">
              <a:rPr lang="sr-Latn-CS"/>
              <a:pPr>
                <a:defRPr/>
              </a:pPr>
              <a:t>24.10.2019.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5C091-8F21-42D4-9A09-DAA35CCA4ED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9542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28ACC-50BE-4FDC-9CF2-611A4E57F5C1}" type="datetimeFigureOut">
              <a:rPr lang="sr-Latn-CS"/>
              <a:pPr>
                <a:defRPr/>
              </a:pPr>
              <a:t>24.10.2019.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2F7DB-0B12-4C00-B7A8-A697646B786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9492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B2D5F-48B9-4A29-9D68-5C15199D47CA}" type="datetimeFigureOut">
              <a:rPr lang="sr-Latn-CS"/>
              <a:pPr>
                <a:defRPr/>
              </a:pPr>
              <a:t>24.10.2019.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ED619-EED9-47A8-B162-A93BA65F4B4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25615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56042-2396-4F7B-B598-057331B579D3}" type="datetimeFigureOut">
              <a:rPr lang="sr-Latn-CS"/>
              <a:pPr>
                <a:defRPr/>
              </a:pPr>
              <a:t>24.10.2019.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1DF1F-33E9-4013-954D-3A3C944E959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4671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A6BCD-6EFB-49D0-A328-F1412BE973AD}" type="datetimeFigureOut">
              <a:rPr lang="sr-Latn-CS"/>
              <a:pPr>
                <a:defRPr/>
              </a:pPr>
              <a:t>24.10.2019.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B4BBA-C2C2-4360-BDDF-94F0270E996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3147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45BD-720E-49EF-A5B4-4C224C354560}" type="datetimeFigureOut">
              <a:rPr lang="sr-Latn-CS"/>
              <a:pPr>
                <a:defRPr/>
              </a:pPr>
              <a:t>24.10.2019.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AED14-4F6A-4F39-B479-FC1BE1E63DB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7601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  <a:endParaRPr lang="hr-HR" altLang="sr-Latn-R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  <a:endParaRPr lang="hr-HR" alt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F5A6350-0D0D-4CE2-8FCC-5E56B10F4646}" type="datetimeFigureOut">
              <a:rPr lang="sr-Latn-CS"/>
              <a:pPr>
                <a:defRPr/>
              </a:pPr>
              <a:t>24.10.2019.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6A4AF3D-0368-4596-A9ED-32A46B55503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hr-HR" dirty="0"/>
          </a:p>
        </p:txBody>
      </p:sp>
      <p:pic>
        <p:nvPicPr>
          <p:cNvPr id="2051" name="Picture 5" descr="C:\Users\Dinko\Desktop\8_9SAT_Metalno do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87499" y="2274838"/>
            <a:ext cx="5969005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hr-HR" sz="7200" b="1" dirty="0">
                <a:ln w="2857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B66625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Život ljudi </a:t>
            </a:r>
            <a:br>
              <a:rPr lang="hr-HR" sz="7200" b="1" dirty="0">
                <a:ln w="2857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B66625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</a:br>
            <a:r>
              <a:rPr lang="hr-HR" sz="7200" b="1" dirty="0">
                <a:ln w="2857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B66625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metalnog doba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44463"/>
            <a:ext cx="8423275" cy="72072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r-HR" sz="3600" b="1" dirty="0">
                <a:solidFill>
                  <a:srgbClr val="B6662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Što je donijela pojava metala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0363" y="971550"/>
            <a:ext cx="8423275" cy="55451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rgbClr val="B66625"/>
                </a:solidFill>
              </a:rPr>
              <a:t>nova zanimanja →  </a:t>
            </a:r>
            <a:r>
              <a:rPr lang="hr-HR" b="1" dirty="0">
                <a:solidFill>
                  <a:srgbClr val="B666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obrtnici </a:t>
            </a:r>
            <a:br>
              <a:rPr lang="hr-HR" b="1" dirty="0">
                <a:solidFill>
                  <a:srgbClr val="B666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>
                <a:solidFill>
                  <a:srgbClr val="B666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trgovci, rudari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>
                <a:solidFill>
                  <a:srgbClr val="B666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procvat trgovine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rgbClr val="B66625"/>
                </a:solidFill>
              </a:rPr>
              <a:t>kvalitetnije oružje → promjena </a:t>
            </a:r>
            <a:br>
              <a:rPr lang="hr-HR" dirty="0">
                <a:solidFill>
                  <a:srgbClr val="B66625"/>
                </a:solidFill>
              </a:rPr>
            </a:br>
            <a:r>
              <a:rPr lang="hr-HR" dirty="0">
                <a:solidFill>
                  <a:srgbClr val="B66625"/>
                </a:solidFill>
              </a:rPr>
              <a:t>načina ratovanja → pojava </a:t>
            </a:r>
            <a:br>
              <a:rPr lang="hr-HR" dirty="0">
                <a:solidFill>
                  <a:srgbClr val="B66625"/>
                </a:solidFill>
              </a:rPr>
            </a:br>
            <a:r>
              <a:rPr lang="hr-HR" b="1" dirty="0">
                <a:solidFill>
                  <a:srgbClr val="B666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vladara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rgbClr val="B66625"/>
                </a:solidFill>
              </a:rPr>
              <a:t>nastaju prvi</a:t>
            </a:r>
            <a:r>
              <a:rPr lang="hr-HR" b="1" dirty="0">
                <a:solidFill>
                  <a:srgbClr val="B66625"/>
                </a:solidFill>
              </a:rPr>
              <a:t> </a:t>
            </a:r>
            <a:r>
              <a:rPr lang="hr-HR" b="1" dirty="0">
                <a:solidFill>
                  <a:srgbClr val="B666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gradovi i </a:t>
            </a:r>
            <a:br>
              <a:rPr lang="hr-HR" b="1" dirty="0">
                <a:solidFill>
                  <a:srgbClr val="B666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>
                <a:solidFill>
                  <a:srgbClr val="B666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države </a:t>
            </a:r>
            <a:r>
              <a:rPr lang="hr-HR" dirty="0">
                <a:solidFill>
                  <a:srgbClr val="B66625"/>
                </a:solidFill>
              </a:rPr>
              <a:t>(</a:t>
            </a:r>
            <a:r>
              <a:rPr lang="hr-HR" b="1" dirty="0">
                <a:solidFill>
                  <a:srgbClr val="B666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Jerihon</a:t>
            </a:r>
            <a:r>
              <a:rPr lang="hr-HR" dirty="0">
                <a:solidFill>
                  <a:srgbClr val="B66625"/>
                </a:solidFill>
              </a:rPr>
              <a:t>)</a:t>
            </a:r>
            <a:endParaRPr lang="hr-HR" dirty="0">
              <a:solidFill>
                <a:srgbClr val="B666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rgbClr val="B66625"/>
                </a:solidFill>
              </a:rPr>
              <a:t>Plemenske zajednice</a:t>
            </a:r>
            <a:br>
              <a:rPr lang="hr-HR" dirty="0">
                <a:solidFill>
                  <a:srgbClr val="B66625"/>
                </a:solidFill>
              </a:rPr>
            </a:br>
            <a:r>
              <a:rPr lang="hr-HR" dirty="0">
                <a:solidFill>
                  <a:srgbClr val="B66625"/>
                </a:solidFill>
              </a:rPr>
              <a:t>prerastaju u </a:t>
            </a:r>
            <a:r>
              <a:rPr lang="hr-HR" b="1" dirty="0">
                <a:solidFill>
                  <a:srgbClr val="B666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narode</a:t>
            </a:r>
          </a:p>
        </p:txBody>
      </p:sp>
      <p:grpSp>
        <p:nvGrpSpPr>
          <p:cNvPr id="5124" name="Group 7"/>
          <p:cNvGrpSpPr>
            <a:grpSpLocks/>
          </p:cNvGrpSpPr>
          <p:nvPr/>
        </p:nvGrpSpPr>
        <p:grpSpPr bwMode="auto">
          <a:xfrm>
            <a:off x="5427663" y="971550"/>
            <a:ext cx="3354387" cy="2560638"/>
            <a:chOff x="5328026" y="980728"/>
            <a:chExt cx="3354558" cy="2560333"/>
          </a:xfrm>
        </p:grpSpPr>
        <p:sp>
          <p:nvSpPr>
            <p:cNvPr id="10" name="TextBox 9"/>
            <p:cNvSpPr txBox="1"/>
            <p:nvPr/>
          </p:nvSpPr>
          <p:spPr>
            <a:xfrm>
              <a:off x="5328026" y="3141059"/>
              <a:ext cx="3354558" cy="4000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2000" b="1" dirty="0">
                  <a:solidFill>
                    <a:srgbClr val="B6662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Primjer trgovine</a:t>
              </a:r>
            </a:p>
          </p:txBody>
        </p:sp>
        <p:pic>
          <p:nvPicPr>
            <p:cNvPr id="5130" name="Rectangle 1127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026" y="980728"/>
              <a:ext cx="3354558" cy="216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5" name="AutoShape 2" descr="data:image/jpeg;base64,/9j/4AAQSkZJRgABAQAAAQABAAD/2wCEAAkGBxQTEhUUExQWFhUWGB4bGBgYGR0bGxwfHRwaHB0eHxsZHyggGCAlHx4cITIhJikrLi4uGx8zODMsNygvLisBCgoKDg0OGxAQGzQmICQ0LDQsLC8vNDQsNCwsLCwsLCwsLCwsLCwsLDQsLCwsLCwsLCwsLCwsLCwsLCwsLCwsLP/AABEIALIBGwMBIgACEQEDEQH/xAAbAAACAwEBAQAAAAAAAAAAAAAEBQIDBgABB//EAEIQAAIBAgQEBAQEBQIEBQUBAAECEQMhAAQSMQUiQVETYXGBBjKRoUKx0fAUI1LB4TNyBxVi8TSCkrLCJEOi0uIW/8QAGQEAAwEBAQAAAAAAAAAAAAAAAQIDAAQF/8QAKBEAAgIBBQABAwQDAAAAAAAAAAECESEDEjFBUWETIjJCcYHBBJHw/9oADAMBAAIRAxEAPwAat8OURWdmBf8AmM0NESWPQf3wLxjPLoIUa16AfLb0jVH09cXcZZnLKGN2MnY/MTAAsPecKszRP4gSPqLd++OHfnJSc6wkZ00yxsJ622/T32xLKZN0qLLCmGkamnTtsYi394w/oGLQB3H7/XF2cyuumTpDhbiTCiO/lij/AMi8USUzzJUFWAGlyJ1H8XmAbkecAeuDalVVF2+k79dtzvbeB6YSnNxRDMzAM2nxIgdLKoEwBa577TiFVqikqDIAJkFZgruI2Akk946wcTcG3yZk85Xd5CnSADbYR3aentbFGRqMSyqYp7Ek2E9RB7+2KhSV3/mjSdrcpNrEwsdN8H5appglYIFi2wAEWAt9/wBMM8KgDXh7BUAIiJ6k7/7tvtH2xRxPK69LU/n1DrAi9/0t1PScLqdQqw0yxPaJkRe3QyLkdB1tjVcJ4cxOqr1EaZ979/3tiaTTseMW8IQM5UCYRzEFo0mxBa1vONuxIvgbM5Mi4kz+EwI6ypJuPv8AnjY5rKrIKk6oiRII8wf36YEr8JhGbmN/wjczFwbdySINupxSMvBpaTXBjpJImQfcH6fX6YjqvAJ+kj3j8v8AOHJyTmSXBXaFWU/qvqkobTDAW2nfAVfKMkWJBuCNwO0fi/dsVUiTQKFbofa/2xNATAn9x+/3uM7R0bv8p3k+XefrizLPqIA3mwKnqdx1/wAYemLQyywPN5q32v77DB3D3KoD0lv/AHf9sWUKGlRLAguQAv4RYtMeke5tgeiOQAdHMe4BxLdgd/arD6eZBMSfWPLz2xnqleotVqlNv/KSYYDufrcnB2YfSrEb9LTYG9ul4H1GFzM0BtphTNx+vT7DvhosW2HHNpAABpmNmIKrawWovsACLWvgbN5iohSrrEzqVVIYesrIn1jyxWANQm4327kk95ucFNw6mTr28lAj6HfpbY7YdOKYArheear4jVGVTJMdb3mNgt/Lbzxc7K5Ygz+mKOIVS2k6FYsYIXl1NfmAI5TA+W+rp2wFUOhpEwLyLe+Mopu0NtCK1YKCdRE2HUySNh1xQK5V0lzBMQJi/wApJJ872i2LeNcQpsaX8OFsOfVO9jJLfS3aMBZmGEi4mxHS/Sb2/XDVWGIw2tVKPcEAxY9PYE98RfPiIgajFgTBnqP0nAz5suAPmvbSIHUD0PSPLfHfwpBUrfpEbWAgggX3++MsciMaVa7apEGQBBMLG5Pnfb2wJSzcMFKayzDmLXImwtG/n2xVTqaxHUdO8QTvcRM+2Lcvl0DliTCid7m0Wt1sZPnhovpmQ3z9RCPBokgKZJB1SYkCSZOkwN/yOEZzBW6lyb2J6dDcXwOlfVp0Aah9+p/74pWu+1iJ8v74oo0Fuxnks6WbSRDd4i56R16YJpVULkh/5RMBWIEkAfMPM9sJ2oGWJB0wJPaRY+g2wXwygLxsVkEi3YEee+A65MN0zEnk0z1jp6xH1wRSzrAABl+398J/4PTAWVvdpuMUjUb6FbzMyfvjKF8GbaHOacqzE/1G/qf3fFM6v1wdWyrazKk81unXzwOQQbKQfO0e+PJOtxKUQE3Env8AvbHmeK0lBYa1kalBgEdZJkLa0nqRgxcuXUHURPWOaD2Bsp8yPpgPi3DgVjxAlP5qhJJZj3JP9/K22GgleQbMWKeJ8RGaqN4FELSRNKkrLG8wRMLadvcmQMKczk6gUGNKElQ2ohSRuoJi4O8wL40/COCNV0aQKdCAY/G29yYmf7fQ2Zv4crEVEhdGvXT3OkyTO3N9JufIY6VqIOxvJnMsqlgzFi4OkiJaI+jdO2CcxJjlZjeBe53Hv6d8WpwbMIy06mgxBUt+EbWtzLNtJ9wNsa3gvC1pLOoux3J/ID8I8sTk6dgjptsp4LkWADVFUObkCN+kkRJw/o0fO/788QBA8jPS+OFXSDq2Ak/pb93xI6opRR1WjfeY/cYmFte879h9MUrUm5BE3gxaw7emOSrpFtsEzYPnssg/m3Rh1UwfQRvPa84zecdiHBVWPdYQg7TKgqfdb4dcSzk8imZ/dv3188JatRB1G9rj9+h8sHdRx60reBTW4mFJViQRtOmfqBBvcSo3+vqZarS/ngq77RZ5BAnYzYGT2wZ/BUmOo3bv/gjFVbKmT4Q0tF2aBpHZegm8nFo6i6Jphmbz1ZyqsQpgA6VJWd5m53O/qcea4kPePxA3n0Audh7YktDw6UE63B1B7wB16bTsPe0WEpotTSwvMwew9JIB3Pv5DAfyGXJ2bmRzyJhVnb2HW8z9+1mYpMRCqQBbmAA2mxO/QfrjypQC6YHkABJ9B7Yvy+YkEEkFYvYjofSYmRvbAclVoAs/5fUUGdIHSIJ9ov3GLFolNOqoAdQJUAn0mY6flhmWPQg+39rEYB4n0QkKWm8b2IA2NpI+3qDGbk6EsKy+ZQlkLF0I+SeUCR1izE+ht5YpzWYJBDUwyrMPq5yJgEkzrI84Nt8ACQWK2AncTsF9+3fbyBwRWrp4gVwzbgxYDqTvB7exxRPI1sr4hT8BkZY0xzL+LUZHWxiBEE7zi+jXUxpaL7ONN9yB7dP8Y7KU6ayn9RsN7ARJ953xXxqjTLSwYkiWgkkDYX3vteRbBbUmbkArVSbBRq1RZVCn/wAu4Jtj01hysQQTci52mIO6xsPTBVPMFVEFXm4Q3YACQJiGNgZtc+mEtauZsSB+94/XFErByNMpVTxhrLOg2FOFc2nY7H3+s4I4TQqOlSoJ0iyAfiPRQJg7X9T7mcIyq1qKmkjLURia9Z4ZIA/DbeIt0jznDf8A5f4i/K7U0WQquAW1RPMOp2tPUCwGDuobZZlk4e1KqUcMrixUi4kSJBM+f5YpzauDLdRAnt29PLGizeZStUWpTVUiVKgQ0KBubhtwJn2xTXyauwLbD2wXqVKmSbyIMvmHN2aVCkQes2j74NyuZ0EA/Kb+hPT++L6WV0yKah+oLARG156b+vTC+vQqlSdEqJMiTaTMdhvbBuw8mhy9XWu1psT5du/+MWHLKdyB9cJeGZ6FVQJJOwa/b8XU2xqMhRU01Lo2oiTBJF/9si22Faa4Mkx1l8wXmyVF6MjKZH/Uu8+wwrrfDilhLsyLzaCADMzJgAlR0Xy64LztWjl1Bp0A7D+kAkdepE+Q+gwozvF3p6TULpILEqsjtvHLe0G+OGz02khlWoBSBAuAb99rTfFJoox5x8twbfNtPXbb3OKT8ThIn+Z3Bsw9+tukdMEZc0czD03I7q1u9ibgdgPTC7fAWmy/hNS7LJN+v7/dsE57iYoqW0FotpAk36x2+uIJktLAiVYbWkekiJ7/AFx7XEnnWATMzbyg/wBuvvjJNchWFRXSYVUJmSdg14G0kDeTta35e/wZFwWEdNz3M98HUaIUCDPn/bv9cR8PTqAhZuW3Mm03Fz6z74wdqExzkGTKiY5tNx0KlbXJj2mMRzFNiyszWGyxABgG83JvgHiKjxHpspBVRE8xKyYYnVG428vTAuW4jC8xtvMCZPUgATO87+WM3XBGUqwx+X7E7f27YEzud0wBNwZM2H98BZniiBRpqLLDlKkHe0+s/Q74TmpA03gSSSZZvfraL/lvjUxJz6QyqVwBy3se/befywvIBESAWHQ8vaYESep39ceaoaTJiSR1joB+nW98V/xNLUGCsCZnkZDtzwOsC8CcavCdYDVQhNRB5mvAsLCQIwWxWnTDsbC+mJ6xtv8A2BOEwbUwJClQIUklZJhvlPSDMA72npgWmxJsb6pMkG57DYdrffDRQOHZJ65rOWqIVUjSI6Ces2PSOlvPBuRqGmNLKFAuAJOkfiYk/gJnuVO9r4sylELcxqPbpPr+fl0xZmUDR3F+3fqPL++C5ddAZS+aJbk0kgwGn5dixPlBEAXmPIYoq1ALGAbCADa8RMQFPL0npsJwFmVpWOoiGPyiRbrpNheNrbmOmLcjnWKnYqLTYR/1AkcsXE2NwIG+H2YtA6DElSLSACQPX9Z3bAdVPEeKh2UAQYjUTBHfb0uMF5WhpUAD3wqzb89Q97QRNhpjobyMaHLFGGWIkAE6ugk2ImxAEXviVLJTJDC9wSSbGTGxmJ79MCZKk6jUQbtflvPQkkgxft0O2OzNaorsQDp0hhAmB1JAmBM3MbYZc0man0MqOX07xM732+2A+LIVupu/KFH77/ngX+NY7Me947bREd74nm80r0wIJeY1HZb79BP7OHineRlxQPlkZaqooXxDA5xuWiB2v32v74c/EPC6VJaBUMCOWoIg2J6Xlj0ItY3FsC5hE0h6TL4qD+YSQQQosVB/EQLicQpZ5nemrRLEagQQLnbeIg/37YrlZMbekaGTo6CkpV6G+oQNRM9Ol4/D1wjzvE/5ZKl1FwNUPA9VhhPnO+GHGVSrU0kAqoEXtOpjEdYB/LCbP5FOli5HQdPIemJxlfIdR5pCvJ8QdCBClR/TuZiJ6mO2D24oGiFOoyFBH1J6xMD2OBeJZHVBBuLTbp72Priim1RFkFWJgQy6oEEizW79Nzij2yyTpDjKZgIsMb3DT36zP7scC8VcswEwq2AG5J328u+AHzHiGdMKgAkXgyJN9zaf++DaFDxE/lOS7HSqCZA21GRubD9nBUXdi1QJSyr1qwpopNRm2PS3X0Fycbql8K5ZAEq5tlqAcwUiAfpgHLVKXDaTEMKmYcXIOw6gH1kk+X0Q12eoxdiZa9tvQX6bYNtso6SHQSjmc3V8Jq4DDVTdZNMcp169TArqYxAmx6zAAz9JUcpWeotMwCgOqLN/M0/iafWC83AGH3BsqmSoqtQoHc8zAklj0AtMD8zPUYvzTZV1hihBnr9/Xz8xjgU0md2x18nzziAp+KyUiWpWAd41GAJIj0MddsaT4eyZrHRTBCSNb2JPkJBA2mfIYOq/DdJtPhQEP+o1jCb/ADN8qgAgb9OtwzonSpp5VloUKMGpXIDh4+ZQDYgAHUxMg98F1LgWMadsY1sytEBUvpAmZiLiB0O25wSlTUA0FZEkbgjzXpjLUxUzNU1EqGmkwQQNLqB8yiST0EMBHnedFUo2I6ERC7R28sI3RZLcePQqBj4YASNu5O2mTEDrPnE7YhkqaqNP4pkmbntPn/nFuWpNJjVv7e9p+/TF2guedIYCzhhbymxP0w2HkGULfiHh/iICBDrsbXHUbjcD2MH1zOby4AlmgASSRpkyQNzf37i2wxqfieqUoNrLAH8SC89BYGJjf9jP+GtRaavWFKVCUySTdeUlUJkvtLdDAJnA2+ktRKTwYzPVWp1SQAG7RNoB5g3lHL09cVZPOMx5jtFus/KAg3O+3QT2xq+I/CxmGbUIADIOlyTpXlXYjcDvMgYVJwLU7agqotlj9Yud+Y+2LboVT5INVhlOVZmYBdIOqNTyADfcbm0Wg73iMFZzgbUX8PXTNQAGwMGRbeNMwZ9GteMBvQiropMREqRcztAU7ye57E9hiviuaYZiGAOlQpAvAAsARcgLF+ovjONrBuuBpRogDSJOlCrlXKqCALEEkAWiwxGjmEWNXKCxgswBFovyxMiI7GRvgTh6lqiLSpMrPZW+UXYAHlMMpmJuQIO2GfFOFVsu2iuVYvBRpaAVNjBp3Nr7wI8sRcWCnRVmcuC130qADBME+ZMC0wPX2kTi9aV0q4E73vHYAHEkSKRXoGsNMCNTbiOQm5sbidtsJDQZXDbANE2MXPTaOg9MPpr54FY2zOWLRB+VADquQQpJHedx9sUZRgrABSx3IUwNNoI2/vM4ZKysGCVJXczCwJmDPXl88DDh7IoYKWDG5WGk9j2UyGBB362GCp9MwP42hbygn/bq6nkupPsN97jAvj1ASsIRcjXEgtMxJMXMkYPzdN/D01CxI2YiAD0g7bRcd56YW5wFrnTJF46+o8zf22xSDTAEtn6oM+GI7rJFo2KmO2GGT4saLQFGlqZRkJIsSCeZ4vNpvtthDl6TJDA83Yi0e9iN7+nrj3LEuzRYmekgzawUTPbcYfauQ/sOKfEaDmP4RmHX+aszHRtMdNr9cUV8gyampeJoMwILWJAiwIPTmtNowr8SppYEzcDVa/USfMXny3xpP+bUHoKBSCVVKS0wradW4Mqe17+mNT6DfpmRVYKVkhZkAg37e+H3w6GrOiiVneJIEC5ibdL+Z74WujVDppOTeI1Ge3XePXD34aZ1qeDJ0DUGDaoBBEEzZSd4B2J74LkgKmMjZiBECBN7mBJse4wn4wXDjYk2UA7R1M3tvg7OZxVeNy7NAU9JJnthVxHNsWjSGcSYjZbWuAWMD7n2SHIsqs8ygQEAujU1fWw21DoLA2BHeLjDajlhnKtSEFFNJ0rMyQJLE+trW+mFGWdKiOXITUthpMSIMyP3fptjRfBSVDmER2BUBwB1KzIub3ImPLD2nfo0fkv4f8O0kpeNWB0ATYwWHXc9dvT2wqPG6MqaSKuomQZCr5AC9huRNyZF8S+JeIVK1YuByCQitdH0m3LO8Ht06Y84iqVSqVl8KrILMwEaSs7zvMwdtr4OTP4OyTNVdmGuoonWoZROwsWnqbmNgYHUNa/AQWJQALNg1QkjykaZjbbGWzXCivNTqCoCCRpMNHpuRsTik5yoLFSCNxMfbB2eMGEqaNN8T8HqVahd6iooEL8zSIBMgQALHb3mBhdwPKhNRrVCKc6QxBgwZGlbyfLocbbitFDRZ64YU1iVFi02GoAcqk9Ttv54Q8Mpiq7VE8NmUaU28Kmt7KOige7TNtxxZcTtkvuGHCszQzDNl1FRVVSxQqdbGLtUkQ+9k26jsLqDUs3TWnqlaTf6IAUreAXWxgXMbdLkHCXNcJVTTam7CopmxEuQbxBtJvbYdLYaU+CmpXSsSyaQS1SQKhkmAxAgmIuZJ88NUWjJscpkFRiw1bAATCgDsPM9etsQ4jn0oAGpMkgBBMknYH+n88V8Q4sEbTTDO7TzdrH3UekmO2Asrw/UPGzA0hAxJNiQJiYHL18xt1aUSKt+E2bNViGDinTCkwdpkWAA1EWIJnc+2ATXzBXnYSW0ggyoYkiGK/KwsIYAXw6y1DTl9OXYsWEq7EtYmRBPQSQAf74xee/jKVCuiaQjuA5hdZY2gMJkmwnedjM4dRUiUm48hDDOmsKCuyAEeISQY6jvH1PsMFZ/g616zNmNVp0+EYAEkgQdupMSSfW4vBS+XSkhVVZ3U121S4F45AJ+XoLywONBl8yj1wKNSm1MmTT0BWFuYggidpuJk+WNukvxMoxfJRRyxqfy/wCLU6NqcBSIEKCh5lAtA8h1wGeGVQQuhwxP4YPL3JgRb8M2kYZZ6rTqP4bIIVdSygfUZPQqdIMWJImIxXwrw2pLUQNTNpQNpIkEwQlt7YSSTy0Z6SbATwEofFf/AO3JvOkiN+/tHMYm2AuHZ9MvUL8tUsFuCqtKAreSZldMbR98a/xtSwCXB6Elge28i1sWiqPlmDb8QMexvtgxmkqZvo+Ge4nlsnXptU1IlQjWQHAZagED1gjteLbzhNx9GAXTWOZ1coY6mKFpL2DElGn5rfTGyp5/S+kg3mCAPLYNv7f2wTmKZaCgV4meQarWtJF9xgqS4NLTs+X5lWWRUOlmYCxI1CI+WINz5km83wHnKbBkY6CsgkA3mIP/AFKbWMxMb2x9YenTqALUQbbFQVHeVNgfS+M3xXgVHLnVTEM093AMCGIJkRf/ANR7YMX4Slo1kyiAhyF0qKnykMTqkyLgkEyOtzGJ6HLzT0uoNws22YAqx1Abek9MCHKimBURSjEgaZjSZJBUrJgQZG4g4No1WjQSGZZlrqSxJYgkwfl3DbkthmqVkdpUzZm5IVJnaxiACBbYxI2Ite0YHza1AiaudgNK8oj3MyfU9htOGYTUtiQ3YRPuBNj6YX1uLMglG1mdNllZI7sCJnaB3wIZ4QOQY5ZgICl4/GBv1Ii9t+k/XAtJRzF/mUggRBEix8xN4/XDhq4WkDUkuRe8ywOzAwBaLnpPbDXJcLLIX8GVRTBCgsAeYDQyEtAMwL33HWm59mSszZpDSGB77RbuL+f5j0wOag0iAsIfl/q/3bSMH/xCh9DA+Gzai6kg6TBDIpJgyTvIMnAufaK9Tw6gKg8rMCCY6xBhgLHaYNrxh4p8mDXyqyHWVFRROlS1OTESY5QfKTvidXN1aQOkgMQUlQCQBBADbkbwTtf1wDl+IsWn5otLHcAXBUmGWTa3b0wdQpQCaoX5bEaiJ2MiRt2+++Ak08myUUKFYxAFOAFJMTvO24m3afyi2UdYK1PDZeUB2IJuZvtczby88EmswXnaWcwXgHv6ExffAeZyhp/M4MHUD1N7md/84KbYoWcyjostACAOVIlZkQTp+XbrBv64Yf8ADV//AKxAea7ANax0m4tPe84RFDVlrAQd2OrTvJ3mLn32w6/4cvozq0zBEsQe/Idj1EdMZJJOhlyMswlUeKlKdetxEgWdiR6SkR6DtidZKzAeKxdgoUbbC0DFi5lP4rMK0zqJJt0sACegBFtsHJQ1LrUyveSB6TdR9cT3dDbU2zJVcpLHRaqTBAsUA+Y239RhiNS2lrW3PthomQNKTpjVuYkb/wBS264IWpbcYbf4K4GjSqACCoOoQ1zf74W5zhuXYgnLhjtyyD9AL9d8GZmtFPUFLGAQoi82GxNutumFj5kVKhpk1KFRkKxe3UnrqsLSbSbXtyRcj0pKJdQzCUklKSoIkqfngNoPKYkg+vTvgp80Ck6lkT80ACPmgbW9MLsu6VK9ZKi7xXF+eoIKhQoFhYA3BJ098D03HirRBcMxYgaJZiACWGoABQYaSb7Cbyc2a0kNaVWlT063HOTDbzYdVtAAuTa2CMlC8oqNUJBYOYIVWNgrKADt57dowizmQp06CKxdqlRtLMFN9WoKrogBIkBZKyeu9rqOa/gxSy5UNUYgFUVoltgHIKyY2Mbi8XwaxgHeR+9WToWwUS725Bv1BBJ7dBftKjP5liPFFMMVMUKXW8qHYHZjf/aJBuYHgz4VKlaq9SNUCiQI1JflWCzER0P4Z6YqzgAV/wCW3iVUUzpBZBYKsXVGDTAk3uTgcG5yJONVXDDM6JeSwQMygeGxptJFzIem3thjRZGptVo0np1HUqQoAbmMgiSQGKqwk7alwxrZSFRWc60JJICy2pYaRMA7En08sZ7K8QSrUek7+DoI8JmN9XQ30ppEAaQBtO9w6+5YJtbXkpyvEaoopSH/AIlqo1Gq0NAYhbSNIsv4vOL4Y8QzD08tSSldradQEAWLEzAi0kn3wLwZXaoHFVswrI3P8gBBABMAliSIibRJwyzGYQipqgrT/wBS22k8sbDfm6/rpPNGXGT34Tzz1aV6YQq5EKAojuBPefucNHrmmQrme5lQFtMR6An2OFKcRTKkrVe1mVwDBEiQRBAP4rG8+2BeOcQZ61PwKlMeKITVqUhg0TZWF5IhhG+BsbkHclH5HQzWozoDKp5lJBDAmJWOoEnT+uCqnDaN2WmFUX5JBvIutuhmehxmspkuJrqMo5I2L8vsugLPS+NBwF65pfzlWnV20joASACJ2O4i0HCyW3KY0HeGjH8O+NqtGq3iMzoHNwSZExsZGwkRH6bxalLMolZQYcSCRBEHb0tsbGMfL63wwUfw6hYtrnUiakK8tpkQQdUi8WONhnMsFKvQr+G1NBFPUNDgG4K94MWvtimok62iabatMeZfIUiunw1aCDKxqkXBINtXWbYzfFeEO1UhYR3MvJv8wg3Om8dO3rjQZNKZJdalyZIFrx57dNt8FrnAZBIn1v7/AG6Ynua5yO4RkqMhmPhuqUcVEqA6gQ1ITeN5AvPXt08leZ4DU1BkSqACCRpIErMWIjzFvp12nGcw60qlSjqBVBAEFZLAH5QXEC8gRb1xV8O/EGqKVdmFQqGDAgg6hMXg/b7jDxlKsEpaUboxed4Vpps4pVCSyl5XqWEkLJEkahYSPYYvyvEs89V2WrpUIIdgvy3CGALt0LHYkztA3mYZmqQGV1jlV4kyNwDAJ6b7duuY4j8YIianyhV9lBkcwgNDBYgAg+mHjO1QstPazPZbIzVBYlyTLF5Mqt4j5TYWgenfAxyiksCtrTECYsFFpTva5m/XGy+Gs8M4hqVUEhmCaZOlSBIJfcx2Ox6XGJ8U4NQNNtNQI6ATqUk7AweY72uMC2nViPSuNozfDuENUDCkKkLM6DAFp6RJ6wMA5ug40iizPO0kTNxaekSPPbrjuH5jM0ajsjgioCAFPKTsFI3gdh5dsN+B/DNVlmoaasLBvEvvMXBAO0x2HUYrt2pO7JRV4MzXbW5LxFO5UMBJ69e/bHPRNUaj80dDYCSQINyY67Y2X/8AiTpjxKYAERqk9+oGPc/8N00pHXmKKkDoZM9L3n6YN3wM4UYVMxpXS4kEEQBpO/Ui7wdp2xp/+H/DX8R82QEVVK09UmLRN+gFp6ycD5nI5WnWCKTUEAltrfiJZtu30xqc5matfLBMvS0q0q2lgvhhbiVJlgYiwHX3d0gQ7B/h3iWXmstZqWlmbS1WzFurKBcAtLbjpgKj8TLlKWZyrU/Ep1C0VUIA50A1BWHMAbzPbGfFVU8RGpFhGrUOlwRPlMDcbnDd88MxRU+H4ZSLqSA+rUQZERa0SYjBmlECm6sq4bmT4DlHqGXWDBU6Ya1txP7tixs3U/rqf+o/rgKjk4BAZzJvLNeOki20jbr1xVS4IrCahOo73/xie5N2L9RUblszSzPiLq5qDElAxDMFWBp02EkxcH5T64vywIhWYPUdZId76bwAYJMD7AE74AytCorNUkMNyy0o1KUEEEPB5dQ5du14xflck4qrXHgMiy6tDFlDDSUi0QvLNgBuLW43XuD017QvTKMqqtJgyCpqKbCJ1lS6rYAkAk6iSCOsYb8JC06YqVDXkVGCl216gd4FP8HWCItMbYAyFNgocGmlWdB5GJPiFWAZpA3I6Ez3m7HgldRT8FaVRVV3pu2vSytO50kQDNoi9gIwz4FTKsvlqVasKhzFNnVWCg6Ik7MRAYQpiJvbqJwzyjuSCxpEGRrQkGQ20NsLG04BThlNSdQR1B1VGqBjAg2DtZyWMzNoA3xTmaNXxERUIpaW8I0WhZvCstgZg3JiYEG+BhhtoC4nVrN4bkUtPiTTRhpctMJBJ6XOobiYFwRbm61SgjUvGU1HkmozQFDyyidlsDcdBNiwADyOd/nSawAoqdZqoocKJJUOvn2YxINpw34rXy6s1Svc3ZjpmJESNt15dMEm3TDeIVZyIxmqzU0rU3DaECVAKUqTJLwbFiYEdIYmRvgipm8q9QFlVlYnWzCADtzkgqfQwRHWYw04hmUWktKhQbMUHHQW79oO/l+Ue5PhmnnWmKeq7UgFmpYQHNwL9p+uC2uxUneAh3pUkOlQFAgMIhrWgi0CY9vqiyfChVql/FplQQY0BusxJeBJEyBOLPjLMMKHiI+kqYA7zKn3G+Mp8McTqippTUwcywGmYNtXMImTN8CEG4uQZySkkz6DxLglOrp1URVmxJMQJJ3UTN/84wGZq5fL5l/D1k0aogPzAgTqUk3U6uvrvbGqo5TOiqpTM03pyLMoRgP9o37b9cJaWdylKrWerTbxDXY8w6qTJBAtJMwSRt7Np4foNTPwOchxMVqIek5UgEvT1gmb7wARLegM4Po8XposVSabrpB1KQCSosH+VzuLHocLRWy2by9RaNRaNSZmAhuytBFtQJUCfL2wv4MMz4rBszRiGYimEbcEaxCcpBOqTF++FcbsZSo0mfzlJKiGsqhCYFUmBcE7xY2PXAuby9A6iUWpBOwhmtMq0xMQdiD5YV/DXxMJNPM1mk3+Wl4bXiOZAVkAb+dxONJVoOQGTwqi7x/pVFkzZuZTsLWBtcYDi4PIU1NYMtU4slCqoXxCjTqpVZXQDEGVkkTq9L98NF4UtUu6U6ikrCsoGobAEM/MSLmSBYYz3EqNRc+apZECj5a50lgqRA5dDgm0qSAWG2LeE5PMo5qUqmlFBIZmMFellnVAG2L0mrOe2nRqeGSoCM2sqsHVOoz1JIiT22wzNNJ+RdUWkCY2gkySfPHzTM/FlV65NMnRUKlQwW5hZHUgzaA3UbTja5LjLMnPRqB1iZA0eZDmxgX6bHE5abWSsNRcBtfxQsnQQCLRPlcHrucWcTyKZhNLgFdwDNvS8r6D6YBHFm1aRTZi2ohgDpGkTBkQ3l3gm2DOFcXo16dOodILKJIA5SQDpJGx8sSqSyVUovAN/AmkrEbBRy0xBhZsAbGe/li10TN5ddwtRAVBAtIlT3BHa2DUqqTyMDqJjcXFiCDEHywoy7eCxppTPhhSLEkKQWYQGM31MIEnlHlgq3+4HS/YW5b4QrIwqCuk6ww1Ly7nba52meuHWdyLsGioQFPyrYSOnykwZ79vPCHgnEMzTpIStesjoCwAmDfVaCWFx0Edzvhrw/4jVqi06gZHK6XXwyo1QCpKk8sqSZ6jFWpEltSMrmgwJBHfoP7jAFahqYGwAuBtf7Y0/wAUUP5kgbrO4iLDY9f0HU4zz9/YiP3GEUmefqJxk0EcN0cyuJDDmgXPY+1sAZL+Ly5YKxQtLXUklthcAi9vr3wRSfQwInf029caAsGUMbz9didz1gTPlisJtcDaeVTO4xRpH+HrggLUJGoyG1awQOkcurcbgdsK0qkW3gQAbxbpO2GPESUyKESzJmOS0WgEkgAwBG0HCoZiSCwG9wpPpG5HlgSfY+p6Tr1SxkaRt0GwN/qLTjnrEbKx2uPTzbE0an2f20tPl+4xaqCBeLbFTby3E+sDARKhxSZR4gqCo/gox0ELpgAwQoMEbRIJ33xfxZNSLvmKbA6dLKqqSEKhiAALe4DA7YHztelV0PUqpT8Sk2kVIUyWAiQoOkgnUDt02nAHFM0AgoUFDOTAVD4YUugAZdO/KQd9mbV2MtrPU3Kgf4kzlSiKIqUPDDlWMQaoKn+oWIAAInr17EfDnGGqpUU03BcctZU0sWJNzEl2m2odukYLTMU86UopTqABWCiwUgHSZqSWUFjGpZJ6zF+4bmjSVwyPSTLArrW6PJEEq8sYB1T5zaYwzeKrIFHN2FZ7hxGWNOo9SrLi2uCBazNcKtyCT2te+E+Qr1A1R6NFoUrTRSCwDCYZQDC2MkabSO2GWUzNKvl3SKzLUOqp4qmBqNhY7bAhSepNyZpFIUWXxKi0lsKQCnUiqIVWq2iZYkf9TDVGFT5QWu0EI8ajULBACr0agliwUTpadJWLk333GLnyfjKHdAdR1sDZgSB02cAQIJuBt2FRqlJapIFfRpGhCJhuZp5QFAmQYuFv2FjZ6v8Aw71Tppa9OkVF1Ovyhj1UnQCQI3a8bABx2W161WjRZ1pk2gIuygfiECQsX2me2JPxRiiOqsjupOhrFoWBqgELB/ELkD1xXT4q2latTSVNQU0EQzlrAqPwkkTBNh2tivPjL1Wbxahp1UdZYOUht9P9M6eoJ3xtvTRm+0y7PeFmMoGjxBzaVWRLLr5QWE9Cskb4wud4FWpqKlJX8JrrBGtfJwux/XG0rtVOkakRAGVRAbdaTK0bk82kEGTO18LqnD6ipSy6gOtKoWYU3NNmBUkKdbSeYtN4hV74rCTjZOcbM7wzildXBapX1BxNyaenqG7ntgT4kzb1qxcrcwDEwSoALC1pgTjf1sgaqVWK00UawjrItECYkGbTtY91vis5kNNQ6W0gQGUd4uBcxe0XxSGpG8k5wl0Z9LYlSZhJVyJEGCRIO4PceWGGYypF5DE7jT9xBP8AbC0hT3Hof1/XF00+CTTXJKq53Y38zjW/AnxIKZ8GtemTyN/STFj5fl+WTNEjaYx6rEEEQCCCPb7YEoqSpmjJxdo+p/F+felS1KmpQ6m4DKR1DddJ2n9cA5H4hFbK1lGW0IadRQUICg6GMQII+nXA2UzlXMUUV+Vm1AFTE22ZDIK32IiO2FGfpJl8pUVGaarss9/DbSfT8Y85xzRguOy7m7tcDH/h5ndKikaQdYDuTHzGSsCNwsXnpjR/86Us1Jki5FOVaWi3QGT5neexnGZ+CMxSpUKlapTIAKqah+Ugsq2MdD2OHXEuL06MMw8aWOl1YGACraTbYTbfrtgzVypIEXUeRRxnibUqtAiny8wMgLU1QU5byLEQG1C8T2o4dm6dGrTpihUWoqDnpvJa5Ua1WzSYNupNsW5/jGSzYHiF6TzCkgzTY9Qy8pE9/LbfHvxLk65c1AFceFzlYB+bUSLhjBAjyGGXjVAfqdjf4s45TWjSJE6nGpRKsAGhiCCGVhB9xgscQy9VsszDmZW0loJBBQA6jcMZ38jcHGDzPEzUpJRqjTocFWK7KQQwAEdYPWfKMNKdagKVJlqGabMDrAUkMBtLECDB3wfpJIH1Ww6jn6mXzaZaGrqVY0if9QgzEmYaLqTAtB8sarJ1hVTxNIB7iNQjdZ9ZBHS+MJl+O5ksaVJhUURpJUStu+wO/mcaPh+eqAuagUIdRMDSACSZadrzfe5ws4jQmiv4iQEBtRN4AtAjm/vPnbGcY6rHGt4wyPTgGWJGmLyem3f67YRZXKSDAJIO14Hmew772xz9nNrablPAuNFrD/P5bYacJk1qgJEFNCbSALzB9TPWI64PpJQVDqBJIvuvrB3A6WnHvD8r4lQtTmDbUdwBEkna3eOgnFI4DDS2u7KPiEacvl6XzeI9V5N5AGmYnrq3uPrhDSJJee46z0Pn6+XrjRfHWX5qYWSEVQBFlGoSx6kn5YNrsTjKrXCToCARcDVBg9CTb2GHYdTkKPmfbp9hi1Q37C/3wKM4sTpO94bbcbTOPV4qP6Y9XQH7wftgqydLsMznww6ZlNbBkYm7IsmBYMCIhmOm873wXwmtlRVDrWLlqr+JapOzcx0cjKQBYKY1dttFwzgtTT4VeolVQYAUEG07tN952Gy9sV52sMuas0bUkZg6qNIkHSpi4vp23O+Ib28cnoqKVCvhmYBzLVMtU1BhUUo4YCBJRkAIGksQNtidiYw3qj+WKK1V1AHXbWWOzbERc7mIA6C4q4fxLKeA1Ug001BA9TkETClTMAXAlQLb7WsyqLrcnwRSpnUoXflXVLQYMEyNU9+0K/noeK8B/FZVbVUQPTTXUIXogLDSjNBixuTEdbHFnCs/Sq0UcaAarMbxMgmBzEFiAYMdrYW8Sy9KvlamYKjXVpkU3YrJ3BCagpEy09TqMdBgPN1qJXLUqzNTdAkNUogAyDqnVYrOkmIN998NtTQrbRHLmmlY0qVUozHSGEok6uaVqsdRIEjSDcbjo449xE0uWslKtTg07sqljALHQQQZkW9O4xfw9alUeMzq5UvoVUEk6SLEk6bhj9JJwPT4cVBo1CAk+MIBZtaHUFvKk8oYjcye84Fq8mp9AfDc2tGhTozUptRBM1qIImGtM6VBncmTtN5wHncqa9BUKU6herqnLsAp1SzKzOSZF77XHli/JMKyZnMM1SilQEFep0AHUN9lEWImT64VZqlRcLUp1lRT8pKeC8g8yiovz8sxMmSJYdaLkR8Gp43QqVdCCmVPgksFIJB1rA1GBsoO3Q+uAczXNTLoKziiHqr/AKbAGAZ+djEiNR3MQN7YpzvEqgqCvR/0vCpwKpdpUo1mVSZII3vEne+FvBM0Sgo1avjU2VzpFOTMCbmzLciYmSNpxkmZtGjOYK5MMZY1HktBXl1FhqBUXiFkb+kDGWqNJJNySSfU3w74tnW8KkrkltC67AXgMQQLKQxNh9cJova35YS8lKKnSbflik04OoWPcWP1F8Ff5OIlJsPL8r4KkwOIvr0w76mubyQYn1I9PPDHxaakOtNWKgcrgKDHoYmNjvscUlTiBQdvT9z+5w+4m4IOrZinUZHRqtCojEwWVwZF4NmFjE3t0OBvixkqUkI0q4qlnAZyGLASyhtri43HnOBnpT2jFdTJKYsLbb/2w6aTQu1lqcTqVcucuNTDlgQI0rsLDvFzj0cNqpQKkpdg0a16Ajfb748EhY1GBEDoO0DFfh8sDbcjp+/bDOfgn0/RLnFgkEiR5yPth78MHw6gaozqI5QFYyLyLDbripMqCb7/AH/xi7wwOuDLUvBlpsln+FK9QMtRVQ3ltQYeWk3w6yhpooHjsCptoQASB5qDJ8icJ6dKbHb7Y9p0xtb2/wADCOTeLHWn2OqXFVY6VBlzBkBem7Rv3i+KfiHNIqjrIKqkA3gy2iLRO5FoMdyAuWJ2Edrfrv7YKf4WeoFZ28JR+NjAvvA3Pr9sIttgksC/4b4lUdiDzaOYknzAtOx7XxradBq9TXRQhSo1GCqyJvB26fnfFQ4fk8pRWof5ik6QOhMEmQPmsp36T3jDDiufzFBwHpjw6iMlNKX8xlewVjZQBEmIPvgtJvAIxpZKsxSy9CDmKhdjOmmgLTFzZbn6DAdL4nqtmVoqiU6QidQZIMEwZUm5iPa18VV83Tr5jYeE9PUdIYeHUUhATtBXax3UyML6XF2oDM06g/iNbajVWqpIDqoiCJJsZOwNu0uo/wCzP4HnxpmqnjUismjUp8wVtBb33iwBkRzEdcZPMcLdBrFNjTZQy1I5CDpiSphTPSBvbGi4TmBncmy6mNWj+K4dknmAPeIPX5sKM61Sjqo+MzUaoaKdtEO0/KNiDqESAdJNhsPgSavIpWoQd/tHTqZHbHCqRbUBHl//ACfzxUHUcpBIjrPTraAe/lgrlN+b2Yx/fDIgfUfh3OMzO2iFMXJ+ZvxQD06A/ngH4ozvi1UoBfEQwzqu4g6gWY2glYEf9XtVms01NSBUpUVMqrEgEtyxINtpt5rhScoK2a1CCpqlSmy6abNJgWIVRSAPd53xxRXZ6r8L8nnFrVWpqpLU/lqR/LG2xDCCTI84ttGPGzyUNenL1aNJGIFRBpUsRB5BGreYMiO2Lc9nadKsKSt4QWHWAzeJvOogyY6LN79ox3FctTo5R6qisCx1VHsag30kiYBkj5RMadtwyS8BYKy06jrR8TxqAWVVoNVG0yAUYCB0mJkAHfAf82v/AC6oKvQYoagcaGaCQpp6VExpMkdB/VBl8TMoCCqmXaoKQcpq0MTyxDlpC/MbkzpXbqdleDI5SotVnVT4iJUfUutQQJMk8tjOHtJWLVukR4tl6SqdKeFTpEamVirTbXZPnYKCoN+YnviVLxaXh0qlf/VQs6VtJUN21kq9RjtE73iMKiWytYPXp1LiS1Ni9NieUEoYEwD3N5wxrldNZ/4lK7610IQA1NVMkFYDMRcdDYbnG6+Ad/J6OKNTZqT0VqCmDL0ociR6BqZJI6kRqtY4hmM3S8Gioim2v5aisulSfm5yNTWW8kWNrxg/iAehC0kBFU6WKW5qgcAQDsDLT0kHoThJxDQynxcx/MoGmjaqmpiPEhw1ICHKyflG0X3GCkmZ2E083Rp5zTUdDRGkCF1BgKdoCiD8x72QYs43lMnma6CjVFN0IXQNSTLSYGnUCQfL++PeO5BRUosFp01AbWzKQYA1EKpBAJXUJN7xbHZmnTM16dZ2lXKq0APbSNLMAYBYkwcZNVaA006YDxGoWIncSTfqd/TbbAiri/ONLmTN49Y8h5XxQzR/nE7K1REnEq1cq0BR5yJxCmJgW38zv6X+2K2MsTEfv/tgitWWCuTuiz5SP/lvifiDfRf/AHW/L++Ile3U4iFM/sYxtpYppmxVh5gz+eK2WmTuy+qz/wC0/v8AOa0sQJM3wbBtIrllvDrHmSCRB6HFoygiS6CP+qT9sRP2x7RoM5AUEycGwUe+Cv8AUp9m/SPvi1cooEsYHpf7xP1wTluDnVzknsqiZNuk/nHvhu+QVIas+m1kF2P029sK5eAEmW4fq+XWSIEW3/IfnhnleC6INQimD0mWPoBefTB/8UwGmkopr3N3NvPbAxpjVLST3Jkn9cByCoFlPM00tRTmm7NBP/6qe038sD5l2e7EepM/9vYDBVRBETFv3A6YqNGRa3rv+gwLM1Qr4xQnLVKdMMdRDKovzKVBEeakfQ4W8G4/mFq0aritWVlKhWqMIMqFKkCxtaBeR3sy4z/LoVGLaeRgOpM6RHnO3lfGQ4dxQUXV1UqQDKgkjmO41G1uvWT0x16duBzSdM3mXyIXNhgmgZqgwfUSdTMeYAMQVaYMxEdASMK+MmoK2XpV2SkkKalQQQWRisksFgQASkAXwD8Ycd8enQqaQj0yy6dZblEETER0+gwjoDxZAqNpIjSbkH5oEnaevY4KWLZpzXRr8of4d6lekylQ5VXpgAMV1EyAxWDOnzkbacXZsUs8hbLEeIq6mogSRf5lmNQ+bkMHmO0g4ByFSiKQoPUJIvMg+YsTJme4i2Mxm2qZeqSlQnSyvrUwCdxyzykTBBvv0OBGN/0ZyVF1ekyEBjbaRMSY5TIBVovBHXri+klhG3r/AIw+4Vm6GflWijmWB1sANNUwJDId+ht28jiqv8EV5srMLXSqApt0DKT9ScMuaZOUL4DeKZik1JatemV0DlRpW4J2EljqsesGfXF/BeHUmUZsS0AmbqJCt4jaT8xJ1bzeO2Ac+aiVVJQVEXVrqVFLiG6BFvKjeNpJjrh1mcwmXyy0qbRopEozLZjYyweLkmY68wF7Y4usdno1nPRLhwSvUSp4dOotIyamoNc6iQu2zNMxaVieleXylM1lr62JCF6pDch3hSEMEgkiDPyqIwXlcwq008PnETVamIT5GJ0hSNMxbeJUdb57g+YLZbwghV2lnBAE3va5gmBe/L5YztWbAa2VGYYvWCksQRqgwosu8zb93wLluBrSeq6HSrWCoIBEEydUzuQI/qwZwjP0Heqmu9luRB62XVLReYAw34hVFMDmAMA2UixuDfaAJieg2kYS5RDUZGXy2WqsNCZqqvMKa62leUSYU22IvvvgnM8GpJl2LtTC020M4pyxYskQFFxcix2IN4jF1HKOMxTNSmQlMGprWqQVjSzF0kWmxncA23xDhPxBQSnTomhURFBdjTTXcmSwNMmANT+lsW+6sE8dgDIKNWhAZFYkmrSYgEDVcUzraoNCyBexPW2C+OU6VI1K2pBFdA5qUyeZRPzJeIExGxOI1amUcnUlQLTp1DpdGtYkCDGkaZAPdh73ZjL5apkqVLxlU+GocrLqTAJBveN99X1w3PIOOBz8SVKdIpUrDU6Uy6nSWA0lROm5Esy+dsKOIMfCyyiAEn5TIPh7kQBpnSGjsRBxd8VZyo9JHUo7mi/yBtLfzaUAA3IKkGN7b4G4uIZSKbUh4V0NirF+sWuoJ98Tqoj5bFq+1/30xBxfBCL0xR1wqGZfk0vN+W/0wsLdR/jB+aeE2+aB+f5mPpgFaDG2lreWGXoCxKkx6/u2L1Erbr5/v9nBGS4XaSIG0kgKI7n0vAw2SiIBBhLH5YB8+4t1gYDfgLFWVoa0YklbxsTO/piS5AtseXvYD6kgY0HhiBBJHQhQZvG+1usdxj2gE1EaCX85n7iYggztfrgWC2LqPCaQWXZibcqr9pYQfYYMXLoE1MNCi3MRt02Ame1/Q4Iz2aRCBAL2AXsPM9BtYf5wirOztztPYDYQbgDofPGA34HPxEnlojQOrEcx9Ox9ftj3LUup3J3NyfM+2KUG467+YxfTsT579vywG7CkEagB6YhG0W6zj07A7nHum+MOSC2t7nHgERjwdsQzTQs3nYAdTgisz3xVn/5bIoGp2N/6UQc7eU3X01dsZB9bhVZiR+ENFtO4n8IuTBgY0vxjlvBFN92gAmdvxesz9jhfw/4TruNZTwxp1ENe245Zkny38sd0UlE4pW2JxlmJIuGECNr9p2PYd5G9p8FBkAbUBfra/S584wVUASoxJuhKsTtvpIF5Yieh6WJ3xfna7GagaAwABZbFoIgmToaBN9+sYO5kxVlA9SqCJLEz3n67+mLvGLknlLnmJgib3ED5r38otAxOjWAIYmPwtHUGxkiLRax6nbFxyjMf5QWNN5IsZ+aSewHMD5d8FyMMvgvJt/EpVgAIS5IINlU+exJFx2jGtPDg1y1VSQJAZoBjpDi2Ffw1ktNJqlga0RtYWZjPm1v2cNwOxPsSPyxByuR0Qj9pHhlQwwkwGQATYDkEDsI6Yr+MdmHSEt0/1Fx2Oxzw/NHXP8WOvhdQMvQAEApVJjvrS/3P1wuT/wAU/wBP/wAaeOx2Fl+T/wC9N0j59nKY/iHECPENot82Po3EFuv+9R7Sgj0jpjsdi2t+kjp/qGXBROYrg3BprINxfVP1698IM/RVTmyqhSNMQAI/1do22GOx2Jrn+Cr/ALE2VXSlVVsDTaQLA8x6DBHF6hp5TJ+GSmquwOk6Zt1jfHuOxdcoj0zZ8VUaRYbH7ERjN8XYsFYmWK05JuTyDc9cdjsc0fx/k6OxbRP7+mPUH7+uPMdgmDK4iI/o/XHgUa1EW1J94nHY7CoSXIfmh/qjoGEDtcbdsW0RNS9+c7+Rt+Qx5jsM+BHyMqQk1ZvFS09IIj6YjkmOmoZM2v8A+WfzvjzHYPYVwZunuT13+2JUbxN7Y7HYTsPQSTv6JgqgOUe3/wAcdjsEPZch39R+QxAnf99BjzHYAx5PLPX/ALYlWPPT9f1x2OxSPJOfBkPixj4lQTa9vTbDvg1Zm4U5ZiSogEkkgeIVtO1remOx2Otfgcq/Mznw05LGSTLRfsUE/XFVemChkAwtGJG0hSfrJn1x2OxOX5v+Ca4FHEx/M9//AJNgmjUOhBJg6pE7wUj8z9cdjsV/Sgdn0LNiCoFgEQACwA7RiQGOx2IaZ2yP/9k="/>
          <p:cNvSpPr>
            <a:spLocks noChangeAspect="1" noChangeArrowheads="1"/>
          </p:cNvSpPr>
          <p:nvPr/>
        </p:nvSpPr>
        <p:spPr bwMode="auto">
          <a:xfrm>
            <a:off x="155575" y="-2217738"/>
            <a:ext cx="7315200" cy="461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>
              <a:latin typeface="Arial" panose="020B0604020202020204" pitchFamily="34" charset="0"/>
            </a:endParaRPr>
          </a:p>
        </p:txBody>
      </p:sp>
      <p:grpSp>
        <p:nvGrpSpPr>
          <p:cNvPr id="5126" name="Group 11"/>
          <p:cNvGrpSpPr>
            <a:grpSpLocks/>
          </p:cNvGrpSpPr>
          <p:nvPr/>
        </p:nvGrpSpPr>
        <p:grpSpPr bwMode="auto">
          <a:xfrm>
            <a:off x="358775" y="3540125"/>
            <a:ext cx="8423275" cy="2976563"/>
            <a:chOff x="438953" y="3720638"/>
            <a:chExt cx="8420608" cy="2976128"/>
          </a:xfrm>
        </p:grpSpPr>
        <p:pic>
          <p:nvPicPr>
            <p:cNvPr id="5127" name="Picture 4" descr="http://upload.wikimedia.org/wikipedia/commons/f/f4/Tell_es-sulta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916" y="3720638"/>
              <a:ext cx="4713645" cy="2976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38953" y="5984057"/>
              <a:ext cx="3705376" cy="7077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2000" b="1" dirty="0">
                  <a:solidFill>
                    <a:srgbClr val="B6662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Najstariji grad na </a:t>
              </a:r>
              <a:br>
                <a:rPr lang="hr-HR" sz="2000" b="1" dirty="0">
                  <a:solidFill>
                    <a:srgbClr val="B6662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</a:br>
              <a:r>
                <a:rPr lang="hr-HR" sz="2000" b="1" dirty="0">
                  <a:solidFill>
                    <a:srgbClr val="B6662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svijetu – Jerihon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44463"/>
            <a:ext cx="8423275" cy="72072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r-HR" sz="3600" b="1" dirty="0">
                <a:solidFill>
                  <a:srgbClr val="B6662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Vučedol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0363" y="971550"/>
            <a:ext cx="8423275" cy="55451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rgbClr val="B66625"/>
                </a:solidFill>
              </a:rPr>
              <a:t>nalazište kraj </a:t>
            </a:r>
            <a:r>
              <a:rPr lang="hr-HR" b="1" dirty="0">
                <a:solidFill>
                  <a:srgbClr val="B666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Vukovara</a:t>
            </a:r>
            <a:r>
              <a:rPr lang="hr-HR" dirty="0">
                <a:solidFill>
                  <a:srgbClr val="B66625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rgbClr val="B66625"/>
                </a:solidFill>
              </a:rPr>
              <a:t>kultura  bakrenog doba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rgbClr val="B66625"/>
                </a:solidFill>
              </a:rPr>
              <a:t>ljevači → imaju veliki </a:t>
            </a:r>
            <a:br>
              <a:rPr lang="hr-HR" dirty="0">
                <a:solidFill>
                  <a:srgbClr val="B66625"/>
                </a:solidFill>
              </a:rPr>
            </a:br>
            <a:r>
              <a:rPr lang="hr-HR" dirty="0">
                <a:solidFill>
                  <a:srgbClr val="B66625"/>
                </a:solidFill>
              </a:rPr>
              <a:t>ugled u društvu (svećenici)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rgbClr val="B66625"/>
                </a:solidFill>
              </a:rPr>
              <a:t>ostaci naselja (kuće od </a:t>
            </a:r>
            <a:br>
              <a:rPr lang="hr-HR" dirty="0">
                <a:solidFill>
                  <a:srgbClr val="B66625"/>
                </a:solidFill>
              </a:rPr>
            </a:br>
            <a:r>
              <a:rPr lang="hr-HR" dirty="0">
                <a:solidFill>
                  <a:srgbClr val="B66625"/>
                </a:solidFill>
              </a:rPr>
              <a:t>pletenog pruća obložene </a:t>
            </a:r>
            <a:br>
              <a:rPr lang="hr-HR" dirty="0">
                <a:solidFill>
                  <a:srgbClr val="B66625"/>
                </a:solidFill>
              </a:rPr>
            </a:br>
            <a:r>
              <a:rPr lang="hr-HR" dirty="0">
                <a:solidFill>
                  <a:srgbClr val="B66625"/>
                </a:solidFill>
              </a:rPr>
              <a:t>ilovačom), keramike, </a:t>
            </a:r>
            <a:br>
              <a:rPr lang="hr-HR" dirty="0">
                <a:solidFill>
                  <a:srgbClr val="B66625"/>
                </a:solidFill>
              </a:rPr>
            </a:br>
            <a:r>
              <a:rPr lang="hr-HR" dirty="0">
                <a:solidFill>
                  <a:srgbClr val="B66625"/>
                </a:solidFill>
              </a:rPr>
              <a:t>nakita oruđa i oružja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rgbClr val="B66625"/>
                </a:solidFill>
              </a:rPr>
              <a:t>poznavali raspored </a:t>
            </a:r>
            <a:br>
              <a:rPr lang="hr-HR" dirty="0">
                <a:solidFill>
                  <a:srgbClr val="B66625"/>
                </a:solidFill>
              </a:rPr>
            </a:br>
            <a:r>
              <a:rPr lang="hr-HR" dirty="0">
                <a:solidFill>
                  <a:srgbClr val="B66625"/>
                </a:solidFill>
              </a:rPr>
              <a:t>nebeskih tijela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>
                <a:solidFill>
                  <a:srgbClr val="B666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Vučedolska golubica</a:t>
            </a:r>
          </a:p>
        </p:txBody>
      </p:sp>
      <p:grpSp>
        <p:nvGrpSpPr>
          <p:cNvPr id="4100" name="Group 14"/>
          <p:cNvGrpSpPr>
            <a:grpSpLocks/>
          </p:cNvGrpSpPr>
          <p:nvPr/>
        </p:nvGrpSpPr>
        <p:grpSpPr bwMode="auto">
          <a:xfrm>
            <a:off x="4926013" y="971550"/>
            <a:ext cx="3857625" cy="5545138"/>
            <a:chOff x="4903104" y="995527"/>
            <a:chExt cx="3857367" cy="5545209"/>
          </a:xfrm>
        </p:grpSpPr>
        <p:pic>
          <p:nvPicPr>
            <p:cNvPr id="4101" name="Picture 4" descr="http://www.medusa.hr/wp-content/gallery/croatianreplicas/croatian-heritage-vucedol-dove-hrvatska-bastina-vucedolska-golubic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0" r="12947"/>
            <a:stretch>
              <a:fillRect/>
            </a:stretch>
          </p:blipFill>
          <p:spPr bwMode="auto">
            <a:xfrm>
              <a:off x="4903104" y="995527"/>
              <a:ext cx="3857367" cy="4837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3"/>
            <p:cNvSpPr txBox="1"/>
            <p:nvPr/>
          </p:nvSpPr>
          <p:spPr>
            <a:xfrm>
              <a:off x="4903104" y="5832702"/>
              <a:ext cx="3857367" cy="7080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2000" b="1" dirty="0">
                  <a:solidFill>
                    <a:srgbClr val="B6662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Najznačajniji nalaz Vučedolske kulture – Vučedolska golubica 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44463"/>
            <a:ext cx="8423275" cy="720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b="1" dirty="0">
                <a:solidFill>
                  <a:srgbClr val="B666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Kelti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0363" y="971550"/>
            <a:ext cx="8423275" cy="55435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rgbClr val="B66625"/>
                </a:solidFill>
              </a:rPr>
              <a:t>naselili </a:t>
            </a:r>
            <a:br>
              <a:rPr lang="hr-HR" dirty="0">
                <a:solidFill>
                  <a:srgbClr val="B66625"/>
                </a:solidFill>
              </a:rPr>
            </a:br>
            <a:r>
              <a:rPr lang="hr-HR" dirty="0">
                <a:solidFill>
                  <a:srgbClr val="B66625"/>
                </a:solidFill>
              </a:rPr>
              <a:t>područja </a:t>
            </a:r>
            <a:br>
              <a:rPr lang="hr-HR" dirty="0">
                <a:solidFill>
                  <a:srgbClr val="B66625"/>
                </a:solidFill>
              </a:rPr>
            </a:br>
            <a:r>
              <a:rPr lang="hr-HR" dirty="0">
                <a:solidFill>
                  <a:srgbClr val="B66625"/>
                </a:solidFill>
              </a:rPr>
              <a:t>zapadne </a:t>
            </a:r>
            <a:br>
              <a:rPr lang="hr-HR" dirty="0">
                <a:solidFill>
                  <a:srgbClr val="B66625"/>
                </a:solidFill>
              </a:rPr>
            </a:br>
            <a:r>
              <a:rPr lang="hr-HR" b="1" dirty="0">
                <a:solidFill>
                  <a:srgbClr val="B666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</a:t>
            </a:r>
            <a:r>
              <a:rPr lang="hr-HR" dirty="0">
                <a:solidFill>
                  <a:srgbClr val="B66625"/>
                </a:solidFill>
              </a:rPr>
              <a:t>, ali i </a:t>
            </a:r>
            <a:br>
              <a:rPr lang="hr-HR" dirty="0">
                <a:solidFill>
                  <a:srgbClr val="B66625"/>
                </a:solidFill>
              </a:rPr>
            </a:br>
            <a:r>
              <a:rPr lang="hr-HR" b="1" dirty="0">
                <a:solidFill>
                  <a:srgbClr val="B666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Hrvatske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>
                <a:solidFill>
                  <a:srgbClr val="B666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ratnici</a:t>
            </a:r>
            <a:r>
              <a:rPr lang="hr-HR" dirty="0">
                <a:solidFill>
                  <a:srgbClr val="B66625"/>
                </a:solidFill>
              </a:rPr>
              <a:t>, ratari, </a:t>
            </a:r>
            <a:br>
              <a:rPr lang="hr-HR" dirty="0">
                <a:solidFill>
                  <a:srgbClr val="B66625"/>
                </a:solidFill>
              </a:rPr>
            </a:br>
            <a:r>
              <a:rPr lang="hr-HR" dirty="0">
                <a:solidFill>
                  <a:srgbClr val="B66625"/>
                </a:solidFill>
              </a:rPr>
              <a:t>stočari, trgovci </a:t>
            </a:r>
            <a:br>
              <a:rPr lang="hr-HR" dirty="0">
                <a:solidFill>
                  <a:srgbClr val="B66625"/>
                </a:solidFill>
              </a:rPr>
            </a:br>
            <a:r>
              <a:rPr lang="hr-HR" dirty="0">
                <a:solidFill>
                  <a:srgbClr val="B66625"/>
                </a:solidFill>
              </a:rPr>
              <a:t>i obrtnici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rgbClr val="B66625"/>
                </a:solidFill>
              </a:rPr>
              <a:t>razvili i </a:t>
            </a:r>
            <a:br>
              <a:rPr lang="hr-HR" dirty="0">
                <a:solidFill>
                  <a:srgbClr val="B66625"/>
                </a:solidFill>
              </a:rPr>
            </a:br>
            <a:r>
              <a:rPr lang="hr-HR" dirty="0">
                <a:solidFill>
                  <a:srgbClr val="B66625"/>
                </a:solidFill>
              </a:rPr>
              <a:t>proširili </a:t>
            </a:r>
            <a:br>
              <a:rPr lang="hr-HR">
                <a:solidFill>
                  <a:srgbClr val="B66625"/>
                </a:solidFill>
              </a:rPr>
            </a:br>
            <a:r>
              <a:rPr lang="hr-HR">
                <a:solidFill>
                  <a:srgbClr val="B66625"/>
                </a:solidFill>
              </a:rPr>
              <a:t>novi </a:t>
            </a:r>
            <a:r>
              <a:rPr lang="hr-HR" dirty="0">
                <a:solidFill>
                  <a:srgbClr val="B66625"/>
                </a:solidFill>
              </a:rPr>
              <a:t>postupak obrade željeza</a:t>
            </a:r>
            <a:endParaRPr lang="hr-HR" b="1" dirty="0">
              <a:solidFill>
                <a:srgbClr val="B666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600" dirty="0">
                <a:solidFill>
                  <a:srgbClr val="B66625"/>
                </a:solidFill>
              </a:rPr>
              <a:t>omogućava izradu kvalitetnog oružja i oruđa</a:t>
            </a:r>
          </a:p>
        </p:txBody>
      </p:sp>
      <p:grpSp>
        <p:nvGrpSpPr>
          <p:cNvPr id="10244" name="Grupa 1"/>
          <p:cNvGrpSpPr>
            <a:grpSpLocks/>
          </p:cNvGrpSpPr>
          <p:nvPr/>
        </p:nvGrpSpPr>
        <p:grpSpPr bwMode="auto">
          <a:xfrm>
            <a:off x="2906713" y="974725"/>
            <a:ext cx="5876925" cy="4503738"/>
            <a:chOff x="2907257" y="974416"/>
            <a:chExt cx="5876744" cy="4504537"/>
          </a:xfrm>
        </p:grpSpPr>
        <p:pic>
          <p:nvPicPr>
            <p:cNvPr id="10245" name="Rectangle 1945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7" y="974416"/>
              <a:ext cx="5580153" cy="4108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9"/>
            <p:cNvSpPr txBox="1"/>
            <p:nvPr/>
          </p:nvSpPr>
          <p:spPr bwMode="auto">
            <a:xfrm>
              <a:off x="2907257" y="5078832"/>
              <a:ext cx="5876744" cy="4001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2000" b="1" dirty="0">
                  <a:solidFill>
                    <a:srgbClr val="B6662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Rasprostranjenost Kelta početkom 1. tisućljeća </a:t>
              </a:r>
              <a:r>
                <a:rPr lang="hr-HR" sz="2000" b="1" dirty="0" err="1">
                  <a:solidFill>
                    <a:srgbClr val="B6662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pr</a:t>
              </a:r>
              <a:r>
                <a:rPr lang="hr-HR" sz="2000" b="1" dirty="0">
                  <a:solidFill>
                    <a:srgbClr val="B6662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. Kr.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60363" y="360363"/>
            <a:ext cx="8423275" cy="61372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>
                <a:solidFill>
                  <a:srgbClr val="B66625"/>
                </a:solidFill>
              </a:rPr>
              <a:t>živjeli su u selima, </a:t>
            </a:r>
            <a:br>
              <a:rPr lang="hr-HR" sz="2800" dirty="0">
                <a:solidFill>
                  <a:srgbClr val="B66625"/>
                </a:solidFill>
              </a:rPr>
            </a:br>
            <a:r>
              <a:rPr lang="hr-HR" sz="2800" dirty="0">
                <a:solidFill>
                  <a:srgbClr val="B66625"/>
                </a:solidFill>
              </a:rPr>
              <a:t>u nadzemnim </a:t>
            </a:r>
            <a:br>
              <a:rPr lang="hr-HR" sz="2800" dirty="0">
                <a:solidFill>
                  <a:srgbClr val="B66625"/>
                </a:solidFill>
              </a:rPr>
            </a:br>
            <a:r>
              <a:rPr lang="hr-HR" sz="2800" dirty="0">
                <a:solidFill>
                  <a:srgbClr val="B66625"/>
                </a:solidFill>
              </a:rPr>
              <a:t>kućama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>
                <a:solidFill>
                  <a:srgbClr val="B66625"/>
                </a:solidFill>
              </a:rPr>
              <a:t>keramiku su </a:t>
            </a:r>
            <a:br>
              <a:rPr lang="hr-HR" sz="2800" dirty="0">
                <a:solidFill>
                  <a:srgbClr val="B66625"/>
                </a:solidFill>
              </a:rPr>
            </a:br>
            <a:r>
              <a:rPr lang="hr-HR" sz="2800" dirty="0">
                <a:solidFill>
                  <a:srgbClr val="B66625"/>
                </a:solidFill>
              </a:rPr>
              <a:t>izrađivali </a:t>
            </a:r>
            <a:br>
              <a:rPr lang="hr-HR" sz="2800" dirty="0">
                <a:solidFill>
                  <a:srgbClr val="B66625"/>
                </a:solidFill>
              </a:rPr>
            </a:br>
            <a:r>
              <a:rPr lang="hr-HR" sz="2800" dirty="0">
                <a:solidFill>
                  <a:srgbClr val="B66625"/>
                </a:solidFill>
              </a:rPr>
              <a:t>pomoću </a:t>
            </a:r>
            <a:br>
              <a:rPr lang="hr-HR" sz="2800" dirty="0">
                <a:solidFill>
                  <a:srgbClr val="B66625"/>
                </a:solidFill>
              </a:rPr>
            </a:br>
            <a:r>
              <a:rPr lang="hr-HR" sz="2800" b="1" dirty="0">
                <a:solidFill>
                  <a:srgbClr val="B666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lončarskog </a:t>
            </a:r>
            <a:br>
              <a:rPr lang="hr-HR" sz="2800" b="1" dirty="0">
                <a:solidFill>
                  <a:srgbClr val="B666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800" b="1" dirty="0">
                <a:solidFill>
                  <a:srgbClr val="B666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>
                <a:solidFill>
                  <a:srgbClr val="B66625"/>
                </a:solidFill>
              </a:rPr>
              <a:t>poznavali su i upotrebljavali </a:t>
            </a:r>
            <a:br>
              <a:rPr lang="hr-HR" sz="2800" dirty="0">
                <a:solidFill>
                  <a:srgbClr val="B66625"/>
                </a:solidFill>
              </a:rPr>
            </a:br>
            <a:r>
              <a:rPr lang="hr-HR" sz="2800" b="1" dirty="0">
                <a:solidFill>
                  <a:srgbClr val="B666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kotač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>
                <a:solidFill>
                  <a:srgbClr val="B66625"/>
                </a:solidFill>
              </a:rPr>
              <a:t>osobito su štovali </a:t>
            </a:r>
            <a:r>
              <a:rPr lang="hr-HR" sz="2800" b="1" dirty="0">
                <a:solidFill>
                  <a:srgbClr val="B666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konja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>
                <a:solidFill>
                  <a:srgbClr val="B66625"/>
                </a:solidFill>
              </a:rPr>
              <a:t>vjerovali su u </a:t>
            </a:r>
            <a:r>
              <a:rPr lang="hr-HR" sz="2800" b="1" dirty="0">
                <a:solidFill>
                  <a:srgbClr val="B666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sile</a:t>
            </a:r>
            <a:r>
              <a:rPr lang="hr-HR" sz="2800" dirty="0">
                <a:solidFill>
                  <a:srgbClr val="B666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800" b="1" dirty="0">
                <a:solidFill>
                  <a:srgbClr val="B666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prirode</a:t>
            </a:r>
            <a:endParaRPr lang="hr-HR" sz="2000" b="1" dirty="0">
              <a:solidFill>
                <a:srgbClr val="B666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800" b="1" dirty="0">
                <a:solidFill>
                  <a:srgbClr val="B666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druidi </a:t>
            </a:r>
            <a:r>
              <a:rPr lang="hr-HR" sz="2800" dirty="0">
                <a:solidFill>
                  <a:srgbClr val="B66625"/>
                </a:solidFill>
              </a:rPr>
              <a:t>→ keltski svećenici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sz="2800" dirty="0">
              <a:solidFill>
                <a:srgbClr val="B666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267" name="Grupa 4"/>
          <p:cNvGrpSpPr>
            <a:grpSpLocks/>
          </p:cNvGrpSpPr>
          <p:nvPr/>
        </p:nvGrpSpPr>
        <p:grpSpPr bwMode="auto">
          <a:xfrm>
            <a:off x="2819400" y="366713"/>
            <a:ext cx="2359025" cy="3530600"/>
            <a:chOff x="2819098" y="367006"/>
            <a:chExt cx="2359883" cy="3530661"/>
          </a:xfrm>
        </p:grpSpPr>
        <p:pic>
          <p:nvPicPr>
            <p:cNvPr id="11271" name="Rectangle 1332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2" r="6636"/>
            <a:stretch>
              <a:fillRect/>
            </a:stretch>
          </p:blipFill>
          <p:spPr bwMode="auto">
            <a:xfrm>
              <a:off x="2819098" y="367006"/>
              <a:ext cx="2359883" cy="2815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 bwMode="auto">
            <a:xfrm>
              <a:off x="2819098" y="3189630"/>
              <a:ext cx="2344002" cy="7080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2000" b="1" dirty="0">
                  <a:solidFill>
                    <a:srgbClr val="B6662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Keltska keramička boca</a:t>
              </a:r>
            </a:p>
          </p:txBody>
        </p:sp>
      </p:grpSp>
      <p:grpSp>
        <p:nvGrpSpPr>
          <p:cNvPr id="11268" name="Grupa 3"/>
          <p:cNvGrpSpPr>
            <a:grpSpLocks/>
          </p:cNvGrpSpPr>
          <p:nvPr/>
        </p:nvGrpSpPr>
        <p:grpSpPr bwMode="auto">
          <a:xfrm>
            <a:off x="5162550" y="360363"/>
            <a:ext cx="3621088" cy="6137275"/>
            <a:chOff x="5162506" y="359998"/>
            <a:chExt cx="3621494" cy="6138001"/>
          </a:xfrm>
        </p:grpSpPr>
        <p:pic>
          <p:nvPicPr>
            <p:cNvPr id="11269" name="Picture 10" descr="https://theheritagetrust.files.wordpress.com/2012/09/a-british-druid-by-william-stukeley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8982" y="359998"/>
              <a:ext cx="3605018" cy="573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0"/>
            <p:cNvSpPr txBox="1"/>
            <p:nvPr/>
          </p:nvSpPr>
          <p:spPr bwMode="auto">
            <a:xfrm>
              <a:off x="5162506" y="6097902"/>
              <a:ext cx="3621494" cy="4000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2000" b="1" dirty="0">
                  <a:solidFill>
                    <a:srgbClr val="B6662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Crtež s prikazom druida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58</Words>
  <Application>Microsoft Office PowerPoint</Application>
  <PresentationFormat>Prikaz na zaslonu (4:3)</PresentationFormat>
  <Paragraphs>31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 2</vt:lpstr>
      <vt:lpstr>Office Theme</vt:lpstr>
      <vt:lpstr>PowerPoint prezentacija</vt:lpstr>
      <vt:lpstr>Što je donijela pojava metala</vt:lpstr>
      <vt:lpstr>Vučedol</vt:lpstr>
      <vt:lpstr>Kelti</vt:lpstr>
      <vt:lpstr>PowerPoint prezentacija</vt:lpstr>
    </vt:vector>
  </TitlesOfParts>
  <Company>BRiSs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Metalno doba</dc:title>
  <dc:creator>Dinko Benčić</dc:creator>
  <cp:lastModifiedBy>Korisnik</cp:lastModifiedBy>
  <cp:revision>56</cp:revision>
  <dcterms:created xsi:type="dcterms:W3CDTF">2012-09-30T13:52:32Z</dcterms:created>
  <dcterms:modified xsi:type="dcterms:W3CDTF">2019-10-24T08:16:09Z</dcterms:modified>
</cp:coreProperties>
</file>