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1" r:id="rId3"/>
    <p:sldId id="259" r:id="rId4"/>
    <p:sldId id="258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50"/>
    <a:srgbClr val="FF3300"/>
    <a:srgbClr val="5F5F5F"/>
    <a:srgbClr val="333333"/>
    <a:srgbClr val="910707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CDC4B-C7F5-4EF0-AD80-FA76D4BCD67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23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6C729-D69C-4989-A85E-3134274387C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2259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C8AB4-8BBB-48FE-8322-301729467C7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22413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CB52B-C23C-4C5C-A815-285ADB76205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4769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68AC9-C5E7-454A-9F5C-577712E24BC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4022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334DC-D76F-48CC-B62B-5BED5BCDDCB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2475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C946D-D603-42F9-9909-D9E315E804B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804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B3920-031A-44BE-90FC-E3416075AD2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4239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0C0A5-9EC5-4881-A386-72C86446130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3240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A3037-BF35-43B5-95F0-9B59C910FF0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7190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0C8E2-4BC0-497D-B64F-BC3412BF591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1481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9C3AE-69A1-46F8-B6CA-1404ADD472B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1366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30508746-5CDB-472E-A81A-81EFCB2B7F1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Dinko\Desktop\46SAT_Uspon Osmanskog Carst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3893" y="4221088"/>
            <a:ext cx="7476214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r-HR" sz="7200" dirty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8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Uspon Osmanskog</a:t>
            </a:r>
          </a:p>
          <a:p>
            <a:pPr algn="ctr" eaLnBrk="1" hangingPunct="1">
              <a:defRPr/>
            </a:pPr>
            <a:r>
              <a:rPr lang="hr-HR" sz="7200" dirty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8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Carstva</a:t>
            </a:r>
            <a:endParaRPr lang="hr-HR" sz="6600" dirty="0">
              <a:ln w="28575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850"/>
              </a:soli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42875"/>
            <a:ext cx="8423275" cy="720725"/>
          </a:xfrm>
        </p:spPr>
        <p:txBody>
          <a:bodyPr/>
          <a:lstStyle/>
          <a:p>
            <a:pPr eaLnBrk="1" hangingPunct="1">
              <a:defRPr/>
            </a:pPr>
            <a:r>
              <a:rPr lang="hr-HR" sz="36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Nastanak Osmanskog Carstva </a:t>
            </a:r>
            <a:endParaRPr lang="en-US" sz="3600" b="1" dirty="0" smtClean="0">
              <a:solidFill>
                <a:srgbClr val="0078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363" y="971550"/>
            <a:ext cx="8423275" cy="5545138"/>
          </a:xfrm>
        </p:spPr>
        <p:txBody>
          <a:bodyPr/>
          <a:lstStyle/>
          <a:p>
            <a:pPr>
              <a:defRPr/>
            </a:pPr>
            <a: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kraj 13. st. </a:t>
            </a: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→ na istočnim </a:t>
            </a:r>
            <a:b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</a:b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granicama Bizanta (Mala </a:t>
            </a:r>
            <a:b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</a:b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Azija) plemenski vođa </a:t>
            </a:r>
            <a:b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</a:br>
            <a: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Osman</a:t>
            </a: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 ujedinjuje više </a:t>
            </a:r>
            <a:b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</a:b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turskih </a:t>
            </a:r>
            <a:r>
              <a:rPr lang="hr-HR" sz="2800" dirty="0">
                <a:solidFill>
                  <a:srgbClr val="007850"/>
                </a:solidFill>
                <a:latin typeface="Calibri" pitchFamily="34" charset="0"/>
              </a:rPr>
              <a:t>plemena </a:t>
            </a: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i osniva </a:t>
            </a:r>
            <a:b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</a:b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državu → </a:t>
            </a:r>
            <a: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Osmansko </a:t>
            </a:r>
            <a:b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Carstvo</a:t>
            </a:r>
          </a:p>
          <a:p>
            <a:pPr>
              <a:defRPr/>
            </a:pP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ujedinjena turska plemena </a:t>
            </a:r>
            <a:b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</a:b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nazvana su Turcima </a:t>
            </a:r>
            <a:b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</a:br>
            <a: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Osmanlijama</a:t>
            </a:r>
          </a:p>
          <a:p>
            <a:pPr>
              <a:defRPr/>
            </a:pP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s izlikom širenja islama</a:t>
            </a:r>
            <a:b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</a:b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Osmanlije napadaju Bizant </a:t>
            </a:r>
          </a:p>
          <a:p>
            <a:pPr>
              <a:buFontTx/>
              <a:buNone/>
              <a:defRPr/>
            </a:pPr>
            <a:endParaRPr lang="hr-HR" sz="2800" b="1" dirty="0" smtClean="0">
              <a:solidFill>
                <a:srgbClr val="007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4905375" y="971550"/>
            <a:ext cx="3878263" cy="5545138"/>
            <a:chOff x="4905440" y="972001"/>
            <a:chExt cx="3878428" cy="5545643"/>
          </a:xfrm>
        </p:grpSpPr>
        <p:pic>
          <p:nvPicPr>
            <p:cNvPr id="3077" name="Picture 2" descr="File:I Osma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3"/>
            <a:stretch>
              <a:fillRect/>
            </a:stretch>
          </p:blipFill>
          <p:spPr bwMode="auto">
            <a:xfrm>
              <a:off x="4905440" y="972001"/>
              <a:ext cx="3867312" cy="5146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4905440" y="6117558"/>
              <a:ext cx="3878428" cy="400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r-HR" sz="2000" dirty="0">
                  <a:solidFill>
                    <a:srgbClr val="0078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Sultan Osman</a:t>
              </a:r>
              <a:endParaRPr lang="en-US" sz="2000" dirty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42875"/>
            <a:ext cx="8423275" cy="720725"/>
          </a:xfrm>
        </p:spPr>
        <p:txBody>
          <a:bodyPr/>
          <a:lstStyle/>
          <a:p>
            <a:pPr eaLnBrk="1" hangingPunct="1">
              <a:defRPr/>
            </a:pPr>
            <a:r>
              <a:rPr lang="hr-HR" sz="36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Osmanska osvajanja na Balkanu</a:t>
            </a:r>
            <a:endParaRPr lang="en-US" sz="3600" b="1" dirty="0" smtClean="0">
              <a:solidFill>
                <a:srgbClr val="007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60363" y="971550"/>
            <a:ext cx="8423275" cy="5545138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hr-HR" sz="2800" b="1" dirty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osvajačka politika </a:t>
            </a:r>
            <a: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Osmanlija </a:t>
            </a: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→ brzo </a:t>
            </a:r>
            <a:r>
              <a:rPr lang="hr-HR" sz="2800" dirty="0">
                <a:solidFill>
                  <a:srgbClr val="007850"/>
                </a:solidFill>
                <a:latin typeface="Calibri" pitchFamily="34" charset="0"/>
              </a:rPr>
              <a:t>širenje vlasti </a:t>
            </a: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u </a:t>
            </a:r>
            <a:r>
              <a:rPr lang="hr-HR" sz="2800" dirty="0">
                <a:solidFill>
                  <a:srgbClr val="007850"/>
                </a:solidFill>
                <a:latin typeface="Calibri" pitchFamily="34" charset="0"/>
              </a:rPr>
              <a:t>Europi i Aziji </a:t>
            </a:r>
            <a:br>
              <a:rPr lang="hr-HR" sz="2800" dirty="0">
                <a:solidFill>
                  <a:srgbClr val="007850"/>
                </a:solidFill>
                <a:latin typeface="Calibri" pitchFamily="34" charset="0"/>
              </a:rPr>
            </a:br>
            <a: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1352</a:t>
            </a:r>
            <a:r>
              <a:rPr lang="hr-HR" sz="2800" b="1" dirty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r>
              <a:rPr lang="hr-HR" sz="2800" dirty="0">
                <a:solidFill>
                  <a:srgbClr val="007850"/>
                </a:solidFill>
                <a:latin typeface="Calibri" pitchFamily="34" charset="0"/>
              </a:rPr>
              <a:t> → osvojeno prvo </a:t>
            </a: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uporište </a:t>
            </a:r>
            <a:r>
              <a:rPr lang="hr-HR" sz="2800" dirty="0">
                <a:solidFill>
                  <a:srgbClr val="007850"/>
                </a:solidFill>
                <a:latin typeface="Calibri" pitchFamily="34" charset="0"/>
              </a:rPr>
              <a:t>u Europi → </a:t>
            </a:r>
            <a: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širenje </a:t>
            </a:r>
            <a:r>
              <a:rPr lang="hr-HR" sz="2800" b="1" dirty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vlasti na </a:t>
            </a:r>
            <a: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Balkanu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hr-HR" sz="2600" dirty="0" smtClean="0">
                <a:solidFill>
                  <a:srgbClr val="007850"/>
                </a:solidFill>
                <a:latin typeface="Calibri" pitchFamily="34" charset="0"/>
              </a:rPr>
              <a:t>bizantski car plaća </a:t>
            </a:r>
            <a:br>
              <a:rPr lang="hr-HR" sz="2600" dirty="0" smtClean="0">
                <a:solidFill>
                  <a:srgbClr val="007850"/>
                </a:solidFill>
                <a:latin typeface="Calibri" pitchFamily="34" charset="0"/>
              </a:rPr>
            </a:br>
            <a:r>
              <a:rPr lang="hr-HR" sz="2600" dirty="0" smtClean="0">
                <a:solidFill>
                  <a:srgbClr val="007850"/>
                </a:solidFill>
                <a:latin typeface="Calibri" pitchFamily="34" charset="0"/>
              </a:rPr>
              <a:t>Osmanlijama </a:t>
            </a:r>
            <a:br>
              <a:rPr lang="hr-HR" sz="2600" dirty="0" smtClean="0">
                <a:solidFill>
                  <a:srgbClr val="007850"/>
                </a:solidFill>
                <a:latin typeface="Calibri" pitchFamily="34" charset="0"/>
              </a:rPr>
            </a:br>
            <a:r>
              <a:rPr lang="hr-HR" sz="2600" dirty="0" smtClean="0">
                <a:solidFill>
                  <a:srgbClr val="007850"/>
                </a:solidFill>
                <a:latin typeface="Calibri" pitchFamily="34" charset="0"/>
              </a:rPr>
              <a:t>danak kako bi </a:t>
            </a:r>
            <a:br>
              <a:rPr lang="hr-HR" sz="2600" dirty="0" smtClean="0">
                <a:solidFill>
                  <a:srgbClr val="007850"/>
                </a:solidFill>
                <a:latin typeface="Calibri" pitchFamily="34" charset="0"/>
              </a:rPr>
            </a:br>
            <a:r>
              <a:rPr lang="hr-HR" sz="2600" dirty="0" smtClean="0">
                <a:solidFill>
                  <a:srgbClr val="007850"/>
                </a:solidFill>
                <a:latin typeface="Calibri" pitchFamily="34" charset="0"/>
              </a:rPr>
              <a:t>sačuvao Carigrad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2800" b="1" dirty="0" err="1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Murat</a:t>
            </a:r>
            <a: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I</a:t>
            </a: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.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hr-HR" sz="2600" dirty="0" smtClean="0">
                <a:solidFill>
                  <a:srgbClr val="007850"/>
                </a:solidFill>
                <a:latin typeface="Calibri" pitchFamily="34" charset="0"/>
              </a:rPr>
              <a:t>u bitkama na </a:t>
            </a:r>
            <a:br>
              <a:rPr lang="hr-HR" sz="2600" dirty="0" smtClean="0">
                <a:solidFill>
                  <a:srgbClr val="007850"/>
                </a:solidFill>
                <a:latin typeface="Calibri" pitchFamily="34" charset="0"/>
              </a:rPr>
            </a:br>
            <a:r>
              <a:rPr lang="hr-HR" sz="26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Marici</a:t>
            </a:r>
            <a:r>
              <a:rPr lang="hr-HR" sz="2600" dirty="0" smtClean="0">
                <a:solidFill>
                  <a:srgbClr val="007850"/>
                </a:solidFill>
                <a:latin typeface="Calibri" pitchFamily="34" charset="0"/>
              </a:rPr>
              <a:t> (1371.), </a:t>
            </a:r>
            <a:br>
              <a:rPr lang="hr-HR" sz="2600" dirty="0" smtClean="0">
                <a:solidFill>
                  <a:srgbClr val="007850"/>
                </a:solidFill>
                <a:latin typeface="Calibri" pitchFamily="34" charset="0"/>
              </a:rPr>
            </a:br>
            <a:r>
              <a:rPr lang="hr-HR" sz="26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Kosovu polju </a:t>
            </a:r>
            <a:r>
              <a:rPr lang="hr-HR" sz="2600" dirty="0" smtClean="0">
                <a:solidFill>
                  <a:srgbClr val="007850"/>
                </a:solidFill>
                <a:latin typeface="Calibri" pitchFamily="34" charset="0"/>
              </a:rPr>
              <a:t>(1389.) i kod </a:t>
            </a:r>
            <a:r>
              <a:rPr lang="hr-HR" sz="2600" b="1" dirty="0" err="1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Nikopolja</a:t>
            </a:r>
            <a:r>
              <a:rPr lang="hr-HR" sz="26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hr-HR" sz="2600" dirty="0" smtClean="0">
                <a:solidFill>
                  <a:srgbClr val="007850"/>
                </a:solidFill>
                <a:latin typeface="Calibri" pitchFamily="34" charset="0"/>
              </a:rPr>
              <a:t>(1396.) pobjeđuje kršćanske vojske</a:t>
            </a:r>
          </a:p>
          <a:p>
            <a:pPr>
              <a:buFont typeface="Arial" pitchFamily="34" charset="0"/>
              <a:buChar char="•"/>
              <a:defRPr/>
            </a:pPr>
            <a:endParaRPr lang="hr-HR" sz="2800" dirty="0">
              <a:solidFill>
                <a:srgbClr val="007850"/>
              </a:solidFill>
              <a:latin typeface="Calibri" pitchFamily="34" charset="0"/>
            </a:endParaRPr>
          </a:p>
        </p:txBody>
      </p:sp>
      <p:grpSp>
        <p:nvGrpSpPr>
          <p:cNvPr id="4100" name="Group 9"/>
          <p:cNvGrpSpPr>
            <a:grpSpLocks/>
          </p:cNvGrpSpPr>
          <p:nvPr/>
        </p:nvGrpSpPr>
        <p:grpSpPr bwMode="auto">
          <a:xfrm>
            <a:off x="3924300" y="2420938"/>
            <a:ext cx="4865688" cy="3308350"/>
            <a:chOff x="3934808" y="1133886"/>
            <a:chExt cx="4866533" cy="3307826"/>
          </a:xfrm>
        </p:grpSpPr>
        <p:pic>
          <p:nvPicPr>
            <p:cNvPr id="4101" name="Picture 2" descr="File:Battle on Kosovo138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808" y="1133886"/>
              <a:ext cx="4866533" cy="2907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3934808" y="4041725"/>
              <a:ext cx="4860182" cy="399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r-HR" sz="2000" dirty="0">
                  <a:solidFill>
                    <a:srgbClr val="0078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Adam Stefanović: </a:t>
              </a:r>
              <a:r>
                <a:rPr lang="hr-HR" sz="2000" i="1" dirty="0">
                  <a:solidFill>
                    <a:srgbClr val="0078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Bitka na Kosovu polju</a:t>
              </a:r>
              <a:endParaRPr lang="en-US" sz="2000" i="1" dirty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363" y="360363"/>
            <a:ext cx="8423275" cy="6137275"/>
          </a:xfrm>
        </p:spPr>
        <p:txBody>
          <a:bodyPr/>
          <a:lstStyle/>
          <a:p>
            <a:pPr>
              <a:defRPr/>
            </a:pPr>
            <a: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1402. </a:t>
            </a: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→ Mongoli </a:t>
            </a:r>
            <a:b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</a:b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pobjeđuju Osmanlije </a:t>
            </a:r>
            <a:b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</a:b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kod </a:t>
            </a:r>
            <a: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Ankare</a:t>
            </a: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 → kratki </a:t>
            </a:r>
            <a:b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</a:b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zastoj u osvajanjima</a:t>
            </a:r>
          </a:p>
          <a:p>
            <a:pPr>
              <a:defRPr/>
            </a:pPr>
            <a: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sredina 15. st.</a:t>
            </a: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 → </a:t>
            </a:r>
            <a:b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</a:b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Osmanlije su zavladali </a:t>
            </a:r>
            <a:b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</a:b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najvećim dijelom </a:t>
            </a:r>
            <a:b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</a:br>
            <a: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Srbije, Bugarskom i </a:t>
            </a:r>
            <a:b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Grčkom</a:t>
            </a:r>
          </a:p>
          <a:p>
            <a:pPr>
              <a:defRPr/>
            </a:pPr>
            <a: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1453. </a:t>
            </a: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→ sultan </a:t>
            </a:r>
            <a:b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</a:br>
            <a: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Mehmed II.</a:t>
            </a: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 (</a:t>
            </a:r>
            <a:r>
              <a:rPr lang="hr-HR" sz="2800" b="1" i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Osvajač</a:t>
            </a: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) </a:t>
            </a:r>
            <a:b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</a:br>
            <a: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osvaja Carigrad i </a:t>
            </a:r>
            <a:b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uništava Bizantsko </a:t>
            </a:r>
            <a:b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Carstvo</a:t>
            </a:r>
            <a:endParaRPr lang="hr-HR" sz="2400" b="1" dirty="0" smtClean="0">
              <a:solidFill>
                <a:srgbClr val="007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FontTx/>
              <a:buNone/>
              <a:defRPr/>
            </a:pPr>
            <a:endParaRPr lang="hr-HR" sz="2800" dirty="0" smtClean="0">
              <a:solidFill>
                <a:srgbClr val="007850"/>
              </a:solidFill>
              <a:latin typeface="Calibri" pitchFamily="34" charset="0"/>
            </a:endParaRPr>
          </a:p>
          <a:p>
            <a:pPr lvl="1">
              <a:buFontTx/>
              <a:buNone/>
              <a:defRPr/>
            </a:pPr>
            <a:endParaRPr lang="hr-HR" sz="2400" b="1" dirty="0" smtClean="0">
              <a:solidFill>
                <a:srgbClr val="007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5123" name="Group 4"/>
          <p:cNvGrpSpPr>
            <a:grpSpLocks/>
          </p:cNvGrpSpPr>
          <p:nvPr/>
        </p:nvGrpSpPr>
        <p:grpSpPr bwMode="auto">
          <a:xfrm>
            <a:off x="4406900" y="360363"/>
            <a:ext cx="4391025" cy="6132512"/>
            <a:chOff x="4407048" y="360000"/>
            <a:chExt cx="4391263" cy="6133346"/>
          </a:xfrm>
        </p:grpSpPr>
        <p:pic>
          <p:nvPicPr>
            <p:cNvPr id="5124" name="Picture 2" descr="Datoteka:Gentile Bellini 00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0"/>
            <a:stretch>
              <a:fillRect/>
            </a:stretch>
          </p:blipFill>
          <p:spPr bwMode="auto">
            <a:xfrm>
              <a:off x="4407048" y="360000"/>
              <a:ext cx="4391263" cy="573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9"/>
            <p:cNvSpPr txBox="1">
              <a:spLocks noChangeArrowheads="1"/>
            </p:cNvSpPr>
            <p:nvPr/>
          </p:nvSpPr>
          <p:spPr bwMode="auto">
            <a:xfrm>
              <a:off x="4427687" y="6093242"/>
              <a:ext cx="4321409" cy="400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r-HR" sz="2000" dirty="0">
                  <a:solidFill>
                    <a:srgbClr val="0078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Mehmed II. </a:t>
              </a:r>
              <a:r>
                <a:rPr lang="hr-HR" sz="2000" i="1" dirty="0">
                  <a:solidFill>
                    <a:srgbClr val="0078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Osvajač</a:t>
              </a:r>
              <a:endParaRPr lang="en-US" sz="2000" i="1" dirty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42875"/>
            <a:ext cx="8423275" cy="720725"/>
          </a:xfrm>
        </p:spPr>
        <p:txBody>
          <a:bodyPr/>
          <a:lstStyle/>
          <a:p>
            <a:pPr eaLnBrk="1" hangingPunct="1">
              <a:defRPr/>
            </a:pPr>
            <a:r>
              <a:rPr lang="hr-HR" sz="36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Organizacija Osmanskog Carstva </a:t>
            </a:r>
            <a:endParaRPr lang="en-US" sz="3600" b="1" dirty="0" smtClean="0">
              <a:solidFill>
                <a:srgbClr val="0078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363" y="971550"/>
            <a:ext cx="8423275" cy="5545138"/>
          </a:xfrm>
        </p:spPr>
        <p:txBody>
          <a:bodyPr/>
          <a:lstStyle/>
          <a:p>
            <a:pPr>
              <a:defRPr/>
            </a:pPr>
            <a: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sultan </a:t>
            </a: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→ vladar → </a:t>
            </a:r>
            <a: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potpuna </a:t>
            </a:r>
            <a:b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 neograničena vlast u </a:t>
            </a:r>
            <a:b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državi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hr-HR" sz="2600" dirty="0" smtClean="0">
                <a:solidFill>
                  <a:srgbClr val="007850"/>
                </a:solidFill>
                <a:latin typeface="Calibri" pitchFamily="34" charset="0"/>
              </a:rPr>
              <a:t>u upravljanju državom </a:t>
            </a:r>
            <a:br>
              <a:rPr lang="hr-HR" sz="2600" dirty="0" smtClean="0">
                <a:solidFill>
                  <a:srgbClr val="007850"/>
                </a:solidFill>
                <a:latin typeface="Calibri" pitchFamily="34" charset="0"/>
              </a:rPr>
            </a:br>
            <a:r>
              <a:rPr lang="hr-HR" sz="2600" dirty="0" smtClean="0">
                <a:solidFill>
                  <a:srgbClr val="007850"/>
                </a:solidFill>
                <a:latin typeface="Calibri" pitchFamily="34" charset="0"/>
              </a:rPr>
              <a:t>pomažu mu </a:t>
            </a:r>
            <a:r>
              <a:rPr lang="hr-HR" sz="26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veliki vezir </a:t>
            </a:r>
            <a:r>
              <a:rPr lang="hr-HR" sz="2600" dirty="0" smtClean="0">
                <a:solidFill>
                  <a:srgbClr val="007850"/>
                </a:solidFill>
                <a:latin typeface="Calibri" pitchFamily="34" charset="0"/>
              </a:rPr>
              <a:t>i </a:t>
            </a:r>
            <a:br>
              <a:rPr lang="hr-HR" sz="2600" dirty="0" smtClean="0">
                <a:solidFill>
                  <a:srgbClr val="007850"/>
                </a:solidFill>
                <a:latin typeface="Calibri" pitchFamily="34" charset="0"/>
              </a:rPr>
            </a:br>
            <a:r>
              <a:rPr lang="hr-HR" sz="2600" dirty="0" smtClean="0">
                <a:solidFill>
                  <a:srgbClr val="007850"/>
                </a:solidFill>
                <a:latin typeface="Calibri" pitchFamily="34" charset="0"/>
              </a:rPr>
              <a:t>državno vijeće – </a:t>
            </a:r>
            <a:r>
              <a:rPr lang="hr-HR" sz="26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divan</a:t>
            </a:r>
          </a:p>
          <a:p>
            <a:pPr>
              <a:defRPr/>
            </a:pP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državna vjera → </a:t>
            </a:r>
            <a: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islam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r-HR" sz="2800" dirty="0">
                <a:solidFill>
                  <a:srgbClr val="008C46"/>
                </a:solidFill>
                <a:latin typeface="Calibri" panose="020F0502020204030204" pitchFamily="34" charset="0"/>
              </a:rPr>
              <a:t>Osmansko Carstvo upravno </a:t>
            </a:r>
            <a:r>
              <a:rPr lang="hr-HR" sz="2800" dirty="0" smtClean="0">
                <a:solidFill>
                  <a:srgbClr val="008C46"/>
                </a:solidFill>
                <a:latin typeface="Calibri" panose="020F0502020204030204" pitchFamily="34" charset="0"/>
              </a:rPr>
              <a:t/>
            </a:r>
            <a:br>
              <a:rPr lang="hr-HR" sz="2800" dirty="0" smtClean="0">
                <a:solidFill>
                  <a:srgbClr val="008C46"/>
                </a:solidFill>
                <a:latin typeface="Calibri" panose="020F0502020204030204" pitchFamily="34" charset="0"/>
              </a:rPr>
            </a:br>
            <a:r>
              <a:rPr lang="hr-HR" sz="2800" dirty="0" smtClean="0">
                <a:solidFill>
                  <a:srgbClr val="008C46"/>
                </a:solidFill>
                <a:latin typeface="Calibri" panose="020F0502020204030204" pitchFamily="34" charset="0"/>
              </a:rPr>
              <a:t>je </a:t>
            </a:r>
            <a:r>
              <a:rPr lang="hr-HR" sz="2800" dirty="0">
                <a:solidFill>
                  <a:srgbClr val="008C46"/>
                </a:solidFill>
                <a:latin typeface="Calibri" panose="020F0502020204030204" pitchFamily="34" charset="0"/>
              </a:rPr>
              <a:t>podijeljeno na: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hr-HR" sz="2600" b="1" dirty="0" err="1" smtClean="0">
                <a:solidFill>
                  <a:srgbClr val="008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ejalete</a:t>
            </a:r>
            <a:r>
              <a:rPr lang="hr-HR" sz="2600" b="1" dirty="0" smtClean="0">
                <a:solidFill>
                  <a:srgbClr val="008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hr-HR" sz="2600" dirty="0">
                <a:solidFill>
                  <a:srgbClr val="008C46"/>
                </a:solidFill>
                <a:latin typeface="Calibri" panose="020F0502020204030204" pitchFamily="34" charset="0"/>
              </a:rPr>
              <a:t>→ veće </a:t>
            </a:r>
            <a:r>
              <a:rPr lang="hr-HR" sz="2600" dirty="0" smtClean="0">
                <a:solidFill>
                  <a:srgbClr val="008C46"/>
                </a:solidFill>
                <a:latin typeface="Calibri" panose="020F0502020204030204" pitchFamily="34" charset="0"/>
              </a:rPr>
              <a:t>upravne </a:t>
            </a:r>
            <a:br>
              <a:rPr lang="hr-HR" sz="2600" dirty="0" smtClean="0">
                <a:solidFill>
                  <a:srgbClr val="008C46"/>
                </a:solidFill>
                <a:latin typeface="Calibri" panose="020F0502020204030204" pitchFamily="34" charset="0"/>
              </a:rPr>
            </a:br>
            <a:r>
              <a:rPr lang="hr-HR" sz="2600" dirty="0" smtClean="0">
                <a:solidFill>
                  <a:srgbClr val="008C46"/>
                </a:solidFill>
                <a:latin typeface="Calibri" panose="020F0502020204030204" pitchFamily="34" charset="0"/>
              </a:rPr>
              <a:t>jedinice na </a:t>
            </a:r>
            <a:r>
              <a:rPr lang="hr-HR" sz="2600" dirty="0">
                <a:solidFill>
                  <a:srgbClr val="008C46"/>
                </a:solidFill>
                <a:latin typeface="Calibri" panose="020F0502020204030204" pitchFamily="34" charset="0"/>
              </a:rPr>
              <a:t>čelu s </a:t>
            </a:r>
            <a:r>
              <a:rPr lang="hr-HR" sz="2600" dirty="0" smtClean="0">
                <a:solidFill>
                  <a:srgbClr val="008C46"/>
                </a:solidFill>
                <a:latin typeface="Calibri" panose="020F0502020204030204" pitchFamily="34" charset="0"/>
              </a:rPr>
              <a:t/>
            </a:r>
            <a:br>
              <a:rPr lang="hr-HR" sz="2600" dirty="0" smtClean="0">
                <a:solidFill>
                  <a:srgbClr val="008C46"/>
                </a:solidFill>
                <a:latin typeface="Calibri" panose="020F0502020204030204" pitchFamily="34" charset="0"/>
              </a:rPr>
            </a:br>
            <a:r>
              <a:rPr lang="hr-HR" sz="2600" b="1" dirty="0" err="1" smtClean="0">
                <a:solidFill>
                  <a:srgbClr val="008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beglerbegom</a:t>
            </a:r>
            <a:endParaRPr lang="hr-HR" sz="2600" b="1" dirty="0" smtClean="0">
              <a:solidFill>
                <a:srgbClr val="008C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endParaRPr lang="hr-HR" sz="2800" b="1" dirty="0" smtClean="0">
              <a:solidFill>
                <a:srgbClr val="007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FontTx/>
              <a:buNone/>
              <a:defRPr/>
            </a:pPr>
            <a:endParaRPr lang="hr-HR" sz="2800" b="1" dirty="0" smtClean="0">
              <a:solidFill>
                <a:srgbClr val="007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148" name="Picture 2" descr="http://world4.eu/wp-content/uploads/2013/04/Ottoman-Empire-Costumes-0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971550"/>
            <a:ext cx="377825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005388" y="6116638"/>
            <a:ext cx="3778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r-HR" sz="2000" dirty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Divan</a:t>
            </a:r>
            <a:endParaRPr lang="en-US" sz="2000" dirty="0">
              <a:solidFill>
                <a:srgbClr val="007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363" y="360363"/>
            <a:ext cx="8423275" cy="6137275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hr-HR" sz="2600" b="1" dirty="0">
                <a:solidFill>
                  <a:srgbClr val="008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sandžake </a:t>
            </a:r>
            <a:r>
              <a:rPr lang="hr-HR" sz="2600" dirty="0">
                <a:solidFill>
                  <a:srgbClr val="008C46"/>
                </a:solidFill>
                <a:latin typeface="Calibri" panose="020F0502020204030204" pitchFamily="34" charset="0"/>
              </a:rPr>
              <a:t>→ manje </a:t>
            </a:r>
            <a:r>
              <a:rPr lang="hr-HR" sz="2600" dirty="0" smtClean="0">
                <a:solidFill>
                  <a:srgbClr val="008C46"/>
                </a:solidFill>
                <a:latin typeface="Calibri" panose="020F0502020204030204" pitchFamily="34" charset="0"/>
              </a:rPr>
              <a:t>upravne </a:t>
            </a:r>
            <a:r>
              <a:rPr lang="hr-HR" sz="2600" dirty="0">
                <a:solidFill>
                  <a:srgbClr val="008C46"/>
                </a:solidFill>
                <a:latin typeface="Calibri" panose="020F0502020204030204" pitchFamily="34" charset="0"/>
              </a:rPr>
              <a:t>jedinice </a:t>
            </a:r>
            <a:r>
              <a:rPr lang="hr-HR" sz="2600" dirty="0" smtClean="0">
                <a:solidFill>
                  <a:srgbClr val="008C46"/>
                </a:solidFill>
                <a:latin typeface="Calibri" panose="020F0502020204030204" pitchFamily="34" charset="0"/>
              </a:rPr>
              <a:t>na </a:t>
            </a:r>
            <a:r>
              <a:rPr lang="hr-HR" sz="2600" dirty="0">
                <a:solidFill>
                  <a:srgbClr val="008C46"/>
                </a:solidFill>
                <a:latin typeface="Calibri" panose="020F0502020204030204" pitchFamily="34" charset="0"/>
              </a:rPr>
              <a:t>čelu sa </a:t>
            </a:r>
            <a:r>
              <a:rPr lang="hr-HR" sz="2600" b="1" dirty="0" smtClean="0">
                <a:solidFill>
                  <a:srgbClr val="008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sandžak–begom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r-HR" sz="2800" dirty="0" smtClean="0">
                <a:solidFill>
                  <a:srgbClr val="008C46"/>
                </a:solidFill>
                <a:latin typeface="Calibri" panose="020F0502020204030204" pitchFamily="34" charset="0"/>
              </a:rPr>
              <a:t>osvojene zemlje postajale su </a:t>
            </a:r>
            <a:br>
              <a:rPr lang="hr-HR" sz="2800" dirty="0" smtClean="0">
                <a:solidFill>
                  <a:srgbClr val="008C46"/>
                </a:solidFill>
                <a:latin typeface="Calibri" panose="020F0502020204030204" pitchFamily="34" charset="0"/>
              </a:rPr>
            </a:br>
            <a:r>
              <a:rPr lang="hr-HR" sz="2800" dirty="0" smtClean="0">
                <a:solidFill>
                  <a:srgbClr val="008C46"/>
                </a:solidFill>
                <a:latin typeface="Calibri" panose="020F0502020204030204" pitchFamily="34" charset="0"/>
              </a:rPr>
              <a:t>vlasništvo sultana, a on ih je </a:t>
            </a:r>
            <a:br>
              <a:rPr lang="hr-HR" sz="2800" dirty="0" smtClean="0">
                <a:solidFill>
                  <a:srgbClr val="008C46"/>
                </a:solidFill>
                <a:latin typeface="Calibri" panose="020F0502020204030204" pitchFamily="34" charset="0"/>
              </a:rPr>
            </a:br>
            <a:r>
              <a:rPr lang="hr-HR" sz="2800" dirty="0" smtClean="0">
                <a:solidFill>
                  <a:srgbClr val="008C46"/>
                </a:solidFill>
                <a:latin typeface="Calibri" panose="020F0502020204030204" pitchFamily="34" charset="0"/>
              </a:rPr>
              <a:t>kao </a:t>
            </a:r>
            <a:r>
              <a:rPr lang="hr-HR" sz="2800" b="1" dirty="0" smtClean="0">
                <a:solidFill>
                  <a:srgbClr val="008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timare</a:t>
            </a:r>
            <a:r>
              <a:rPr lang="hr-HR" sz="2800" dirty="0" smtClean="0">
                <a:solidFill>
                  <a:srgbClr val="008C46"/>
                </a:solidFill>
                <a:latin typeface="Calibri" panose="020F0502020204030204" pitchFamily="34" charset="0"/>
              </a:rPr>
              <a:t> (manje posjede) </a:t>
            </a:r>
            <a:br>
              <a:rPr lang="hr-HR" sz="2800" dirty="0" smtClean="0">
                <a:solidFill>
                  <a:srgbClr val="008C46"/>
                </a:solidFill>
                <a:latin typeface="Calibri" panose="020F0502020204030204" pitchFamily="34" charset="0"/>
              </a:rPr>
            </a:br>
            <a:r>
              <a:rPr lang="hr-HR" sz="2800" dirty="0" smtClean="0">
                <a:solidFill>
                  <a:srgbClr val="008C46"/>
                </a:solidFill>
                <a:latin typeface="Calibri" panose="020F0502020204030204" pitchFamily="34" charset="0"/>
              </a:rPr>
              <a:t>dijelio zaslužnim vojnicima – </a:t>
            </a:r>
            <a:br>
              <a:rPr lang="hr-HR" sz="2800" dirty="0" smtClean="0">
                <a:solidFill>
                  <a:srgbClr val="008C46"/>
                </a:solidFill>
                <a:latin typeface="Calibri" panose="020F0502020204030204" pitchFamily="34" charset="0"/>
              </a:rPr>
            </a:br>
            <a:r>
              <a:rPr lang="hr-HR" sz="2800" b="1" dirty="0" smtClean="0">
                <a:solidFill>
                  <a:srgbClr val="008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spahijama </a:t>
            </a:r>
            <a:r>
              <a:rPr lang="hr-HR" sz="2800" dirty="0" smtClean="0">
                <a:solidFill>
                  <a:srgbClr val="008C46"/>
                </a:solidFill>
                <a:latin typeface="Calibri" panose="020F0502020204030204" pitchFamily="34" charset="0"/>
              </a:rPr>
              <a:t>(feudalcima – </a:t>
            </a:r>
            <a:br>
              <a:rPr lang="hr-HR" sz="2800" dirty="0" smtClean="0">
                <a:solidFill>
                  <a:srgbClr val="008C46"/>
                </a:solidFill>
                <a:latin typeface="Calibri" panose="020F0502020204030204" pitchFamily="34" charset="0"/>
              </a:rPr>
            </a:br>
            <a:r>
              <a:rPr lang="hr-HR" sz="2800" dirty="0" smtClean="0">
                <a:solidFill>
                  <a:srgbClr val="008C46"/>
                </a:solidFill>
                <a:latin typeface="Calibri" panose="020F0502020204030204" pitchFamily="34" charset="0"/>
              </a:rPr>
              <a:t>konjanicima)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r-HR" sz="2800" b="1" dirty="0">
                <a:solidFill>
                  <a:srgbClr val="008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raja </a:t>
            </a:r>
            <a:r>
              <a:rPr lang="hr-HR" sz="2800" dirty="0">
                <a:solidFill>
                  <a:srgbClr val="008C46"/>
                </a:solidFill>
                <a:latin typeface="Calibri" panose="020F0502020204030204" pitchFamily="34" charset="0"/>
              </a:rPr>
              <a:t>→ podložno </a:t>
            </a:r>
            <a:r>
              <a:rPr lang="hr-HR" sz="2800" dirty="0" smtClean="0">
                <a:solidFill>
                  <a:srgbClr val="008C46"/>
                </a:solidFill>
                <a:latin typeface="Calibri" panose="020F0502020204030204" pitchFamily="34" charset="0"/>
              </a:rPr>
              <a:t>stanovništvo  </a:t>
            </a:r>
            <a:endParaRPr lang="hr-HR" sz="2800" dirty="0">
              <a:solidFill>
                <a:srgbClr val="008C46"/>
              </a:solidFill>
              <a:latin typeface="Calibri" panose="020F0502020204030204" pitchFamily="34" charset="0"/>
            </a:endParaRPr>
          </a:p>
          <a:p>
            <a:pPr marL="971550" lvl="1" indent="-514350" eaLnBrk="1" hangingPunct="1">
              <a:buFont typeface="Arial" panose="020B0604020202020204" pitchFamily="34" charset="0"/>
              <a:buChar char="•"/>
              <a:defRPr/>
            </a:pPr>
            <a:r>
              <a:rPr lang="hr-HR" sz="2600" dirty="0">
                <a:solidFill>
                  <a:srgbClr val="008C46"/>
                </a:solidFill>
                <a:latin typeface="Calibri" panose="020F0502020204030204" pitchFamily="34" charset="0"/>
              </a:rPr>
              <a:t>različit položaj kršćanske i </a:t>
            </a:r>
            <a:br>
              <a:rPr lang="hr-HR" sz="2600" dirty="0">
                <a:solidFill>
                  <a:srgbClr val="008C46"/>
                </a:solidFill>
                <a:latin typeface="Calibri" panose="020F0502020204030204" pitchFamily="34" charset="0"/>
              </a:rPr>
            </a:br>
            <a:r>
              <a:rPr lang="hr-HR" sz="2600" dirty="0">
                <a:solidFill>
                  <a:srgbClr val="008C46"/>
                </a:solidFill>
                <a:latin typeface="Calibri" panose="020F0502020204030204" pitchFamily="34" charset="0"/>
              </a:rPr>
              <a:t>muslimanske raje</a:t>
            </a:r>
          </a:p>
          <a:p>
            <a:pPr marL="971550" lvl="1" indent="-514350" eaLnBrk="1" hangingPunct="1">
              <a:buFont typeface="Arial" panose="020B0604020202020204" pitchFamily="34" charset="0"/>
              <a:buChar char="•"/>
              <a:defRPr/>
            </a:pPr>
            <a:r>
              <a:rPr lang="hr-HR" sz="2600" dirty="0">
                <a:solidFill>
                  <a:srgbClr val="008C46"/>
                </a:solidFill>
                <a:latin typeface="Calibri" panose="020F0502020204030204" pitchFamily="34" charset="0"/>
              </a:rPr>
              <a:t>poseban porez </a:t>
            </a:r>
            <a:r>
              <a:rPr lang="hr-HR" sz="2600" b="1" dirty="0">
                <a:solidFill>
                  <a:srgbClr val="008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harač </a:t>
            </a:r>
            <a:r>
              <a:rPr lang="hr-HR" sz="2600" dirty="0">
                <a:solidFill>
                  <a:srgbClr val="008C46"/>
                </a:solidFill>
                <a:latin typeface="Calibri" panose="020F0502020204030204" pitchFamily="34" charset="0"/>
              </a:rPr>
              <a:t>→ </a:t>
            </a:r>
            <a:br>
              <a:rPr lang="hr-HR" sz="2600" dirty="0">
                <a:solidFill>
                  <a:srgbClr val="008C46"/>
                </a:solidFill>
                <a:latin typeface="Calibri" panose="020F0502020204030204" pitchFamily="34" charset="0"/>
              </a:rPr>
            </a:br>
            <a:r>
              <a:rPr lang="hr-HR" sz="2600" dirty="0">
                <a:solidFill>
                  <a:srgbClr val="008C46"/>
                </a:solidFill>
                <a:latin typeface="Calibri" panose="020F0502020204030204" pitchFamily="34" charset="0"/>
              </a:rPr>
              <a:t>plaća ga samo kršćanska </a:t>
            </a:r>
            <a:r>
              <a:rPr lang="hr-HR" sz="2600" dirty="0" smtClean="0">
                <a:solidFill>
                  <a:srgbClr val="008C46"/>
                </a:solidFill>
                <a:latin typeface="Calibri" panose="020F0502020204030204" pitchFamily="34" charset="0"/>
              </a:rPr>
              <a:t>raja </a:t>
            </a:r>
            <a:r>
              <a:rPr lang="hr-HR" sz="2600" dirty="0">
                <a:solidFill>
                  <a:srgbClr val="008C46"/>
                </a:solidFill>
                <a:latin typeface="Calibri" panose="020F0502020204030204" pitchFamily="34" charset="0"/>
              </a:rPr>
              <a:t>→ nasilje sakupljača </a:t>
            </a:r>
            <a:br>
              <a:rPr lang="hr-HR" sz="2600" dirty="0">
                <a:solidFill>
                  <a:srgbClr val="008C46"/>
                </a:solidFill>
                <a:latin typeface="Calibri" panose="020F0502020204030204" pitchFamily="34" charset="0"/>
              </a:rPr>
            </a:br>
            <a:r>
              <a:rPr lang="hr-HR" sz="2600" dirty="0">
                <a:solidFill>
                  <a:srgbClr val="008C46"/>
                </a:solidFill>
                <a:latin typeface="Calibri" panose="020F0502020204030204" pitchFamily="34" charset="0"/>
              </a:rPr>
              <a:t>(</a:t>
            </a:r>
            <a:r>
              <a:rPr lang="hr-HR" sz="2600" b="1" dirty="0">
                <a:solidFill>
                  <a:srgbClr val="008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haračlija</a:t>
            </a:r>
            <a:r>
              <a:rPr lang="hr-HR" sz="2600" dirty="0">
                <a:solidFill>
                  <a:srgbClr val="008C46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283200" y="5375275"/>
            <a:ext cx="3495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r-HR" sz="2000" dirty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Spahije</a:t>
            </a:r>
            <a:endParaRPr lang="en-US" sz="2000" dirty="0">
              <a:solidFill>
                <a:srgbClr val="007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172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908050"/>
            <a:ext cx="34956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42875"/>
            <a:ext cx="8423275" cy="720725"/>
          </a:xfrm>
        </p:spPr>
        <p:txBody>
          <a:bodyPr/>
          <a:lstStyle/>
          <a:p>
            <a:pPr eaLnBrk="1" hangingPunct="1">
              <a:defRPr/>
            </a:pPr>
            <a:r>
              <a:rPr lang="hr-HR" sz="36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Osmanska vojska</a:t>
            </a:r>
            <a:endParaRPr lang="en-US" sz="3600" b="1" dirty="0" smtClean="0">
              <a:solidFill>
                <a:srgbClr val="0078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363" y="971550"/>
            <a:ext cx="8423275" cy="5545138"/>
          </a:xfrm>
        </p:spPr>
        <p:txBody>
          <a:bodyPr/>
          <a:lstStyle/>
          <a:p>
            <a:pPr>
              <a:defRPr/>
            </a:pPr>
            <a:r>
              <a:rPr lang="hr-HR" sz="2800" b="1" dirty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janjičari </a:t>
            </a:r>
            <a:r>
              <a:rPr lang="hr-HR" sz="2800" dirty="0">
                <a:solidFill>
                  <a:srgbClr val="007850"/>
                </a:solidFill>
                <a:latin typeface="Calibri" pitchFamily="34" charset="0"/>
              </a:rPr>
              <a:t>→ </a:t>
            </a:r>
            <a:r>
              <a:rPr lang="hr-HR" sz="2800" b="1" dirty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pješaštvo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hr-HR" sz="2600" b="1" i="1" dirty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danak u krvi </a:t>
            </a:r>
            <a:r>
              <a:rPr lang="hr-HR" sz="2600" dirty="0">
                <a:solidFill>
                  <a:srgbClr val="007850"/>
                </a:solidFill>
                <a:latin typeface="Calibri" pitchFamily="34" charset="0"/>
              </a:rPr>
              <a:t>(odvođenje </a:t>
            </a:r>
            <a:br>
              <a:rPr lang="hr-HR" sz="2600" dirty="0">
                <a:solidFill>
                  <a:srgbClr val="007850"/>
                </a:solidFill>
                <a:latin typeface="Calibri" pitchFamily="34" charset="0"/>
              </a:rPr>
            </a:br>
            <a:r>
              <a:rPr lang="hr-HR" sz="2600" dirty="0">
                <a:solidFill>
                  <a:srgbClr val="007850"/>
                </a:solidFill>
                <a:latin typeface="Calibri" pitchFamily="34" charset="0"/>
              </a:rPr>
              <a:t>kršćanskih dječaka kako </a:t>
            </a:r>
            <a:r>
              <a:rPr lang="hr-HR" sz="2600" dirty="0" smtClean="0">
                <a:solidFill>
                  <a:srgbClr val="007850"/>
                </a:solidFill>
                <a:latin typeface="Calibri" pitchFamily="34" charset="0"/>
              </a:rPr>
              <a:t>bi </a:t>
            </a:r>
            <a:br>
              <a:rPr lang="hr-HR" sz="2600" dirty="0" smtClean="0">
                <a:solidFill>
                  <a:srgbClr val="007850"/>
                </a:solidFill>
                <a:latin typeface="Calibri" pitchFamily="34" charset="0"/>
              </a:rPr>
            </a:br>
            <a:r>
              <a:rPr lang="hr-HR" sz="2600" dirty="0" smtClean="0">
                <a:solidFill>
                  <a:srgbClr val="007850"/>
                </a:solidFill>
                <a:latin typeface="Calibri" pitchFamily="34" charset="0"/>
              </a:rPr>
              <a:t>postali </a:t>
            </a:r>
            <a:r>
              <a:rPr lang="hr-HR" sz="2600" dirty="0">
                <a:solidFill>
                  <a:srgbClr val="007850"/>
                </a:solidFill>
                <a:latin typeface="Calibri" pitchFamily="34" charset="0"/>
              </a:rPr>
              <a:t>janjičari)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2800" b="1" dirty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spahije </a:t>
            </a:r>
            <a:r>
              <a:rPr lang="hr-HR" sz="2800" dirty="0">
                <a:solidFill>
                  <a:srgbClr val="007850"/>
                </a:solidFill>
                <a:latin typeface="Calibri" pitchFamily="34" charset="0"/>
              </a:rPr>
              <a:t>→ </a:t>
            </a: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elitni odredi </a:t>
            </a:r>
            <a:b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</a:b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feudalnog </a:t>
            </a:r>
            <a: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konjaništva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2800" b="1" dirty="0" err="1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akindžije</a:t>
            </a:r>
            <a:r>
              <a:rPr lang="hr-HR" sz="2800" b="1" dirty="0" smtClean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→ neregularne </a:t>
            </a:r>
            <a:b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</a:b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postrojbe lako naoružanih</a:t>
            </a:r>
            <a:b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</a:br>
            <a:r>
              <a:rPr lang="hr-HR" sz="2800" dirty="0" smtClean="0">
                <a:solidFill>
                  <a:srgbClr val="007850"/>
                </a:solidFill>
                <a:latin typeface="Calibri" pitchFamily="34" charset="0"/>
              </a:rPr>
              <a:t>konjanika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hr-HR" sz="2600" dirty="0">
                <a:solidFill>
                  <a:srgbClr val="007850"/>
                </a:solidFill>
                <a:latin typeface="Calibri" pitchFamily="34" charset="0"/>
              </a:rPr>
              <a:t>v</a:t>
            </a:r>
            <a:r>
              <a:rPr lang="hr-HR" sz="2600" dirty="0" smtClean="0">
                <a:solidFill>
                  <a:srgbClr val="007850"/>
                </a:solidFill>
                <a:latin typeface="Calibri" pitchFamily="34" charset="0"/>
              </a:rPr>
              <a:t>rše prepade u pograničnim </a:t>
            </a:r>
            <a:br>
              <a:rPr lang="hr-HR" sz="2600" dirty="0" smtClean="0">
                <a:solidFill>
                  <a:srgbClr val="007850"/>
                </a:solidFill>
                <a:latin typeface="Calibri" pitchFamily="34" charset="0"/>
              </a:rPr>
            </a:br>
            <a:r>
              <a:rPr lang="hr-HR" sz="2600" dirty="0" smtClean="0">
                <a:solidFill>
                  <a:srgbClr val="007850"/>
                </a:solidFill>
                <a:latin typeface="Calibri" pitchFamily="34" charset="0"/>
              </a:rPr>
              <a:t>područjima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hr-HR" sz="2600" dirty="0" smtClean="0">
                <a:solidFill>
                  <a:srgbClr val="007850"/>
                </a:solidFill>
                <a:latin typeface="Calibri" pitchFamily="34" charset="0"/>
              </a:rPr>
              <a:t>plaćani su ratnim plijenom  </a:t>
            </a:r>
            <a:r>
              <a:rPr lang="hr-HR" sz="2400" dirty="0" smtClean="0">
                <a:solidFill>
                  <a:srgbClr val="007850"/>
                </a:solidFill>
                <a:latin typeface="Calibri" pitchFamily="34" charset="0"/>
              </a:rPr>
              <a:t/>
            </a:r>
            <a:br>
              <a:rPr lang="hr-HR" sz="2400" dirty="0" smtClean="0">
                <a:solidFill>
                  <a:srgbClr val="007850"/>
                </a:solidFill>
                <a:latin typeface="Calibri" pitchFamily="34" charset="0"/>
              </a:rPr>
            </a:br>
            <a:endParaRPr lang="hr-HR" sz="2400" b="1" dirty="0">
              <a:solidFill>
                <a:srgbClr val="007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indent="0">
              <a:buFontTx/>
              <a:buNone/>
              <a:defRPr/>
            </a:pPr>
            <a:endParaRPr lang="hr-HR" sz="2800" b="1" dirty="0" smtClean="0">
              <a:solidFill>
                <a:srgbClr val="007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FontTx/>
              <a:buNone/>
              <a:defRPr/>
            </a:pPr>
            <a:endParaRPr lang="hr-HR" sz="2800" b="1" dirty="0" smtClean="0">
              <a:solidFill>
                <a:srgbClr val="007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8196" name="Group 6"/>
          <p:cNvGrpSpPr>
            <a:grpSpLocks/>
          </p:cNvGrpSpPr>
          <p:nvPr/>
        </p:nvGrpSpPr>
        <p:grpSpPr bwMode="auto">
          <a:xfrm>
            <a:off x="5118100" y="971550"/>
            <a:ext cx="3667125" cy="5521325"/>
            <a:chOff x="5117607" y="971269"/>
            <a:chExt cx="3666849" cy="5522077"/>
          </a:xfrm>
        </p:grpSpPr>
        <p:pic>
          <p:nvPicPr>
            <p:cNvPr id="8197" name="Picture 5" descr="File:Battle of Vienna.SultanMurads with janissari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8" r="1077"/>
            <a:stretch>
              <a:fillRect/>
            </a:stretch>
          </p:blipFill>
          <p:spPr bwMode="auto">
            <a:xfrm>
              <a:off x="5117607" y="971269"/>
              <a:ext cx="3666849" cy="512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5117607" y="6093242"/>
              <a:ext cx="3630340" cy="400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r-HR" sz="2000" dirty="0">
                  <a:solidFill>
                    <a:srgbClr val="0078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Osmansko pješaštvo – janjičari</a:t>
              </a:r>
              <a:endParaRPr lang="en-US" sz="2000" dirty="0">
                <a:solidFill>
                  <a:srgbClr val="007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</TotalTime>
  <Words>83</Words>
  <Application>Microsoft Office PowerPoint</Application>
  <PresentationFormat>Prikaz na zaslonu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Arial</vt:lpstr>
      <vt:lpstr>Calibri</vt:lpstr>
      <vt:lpstr>Default Design</vt:lpstr>
      <vt:lpstr>PowerPoint prezentacija</vt:lpstr>
      <vt:lpstr>Nastanak Osmanskog Carstva </vt:lpstr>
      <vt:lpstr>Osmanska osvajanja na Balkanu</vt:lpstr>
      <vt:lpstr>PowerPoint prezentacija</vt:lpstr>
      <vt:lpstr>Organizacija Osmanskog Carstva </vt:lpstr>
      <vt:lpstr>PowerPoint prezentacija</vt:lpstr>
      <vt:lpstr>Osmanska vojska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Dinko Bencic</dc:creator>
  <cp:lastModifiedBy>Dinko Benčić</cp:lastModifiedBy>
  <cp:revision>46</cp:revision>
  <dcterms:created xsi:type="dcterms:W3CDTF">2008-02-26T19:33:46Z</dcterms:created>
  <dcterms:modified xsi:type="dcterms:W3CDTF">2017-05-08T06:54:09Z</dcterms:modified>
</cp:coreProperties>
</file>