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68" r:id="rId4"/>
    <p:sldId id="267" r:id="rId5"/>
    <p:sldId id="269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  <a:srgbClr val="FF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 varScale="1">
        <p:scale>
          <a:sx n="85" d="100"/>
          <a:sy n="85" d="100"/>
        </p:scale>
        <p:origin x="6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</p:grpSp>
      <p:sp>
        <p:nvSpPr>
          <p:cNvPr id="4919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FA74-F42C-43A0-913E-550396641D4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2153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FD4A6-2057-41FF-802D-D64C4AE624F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8074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C5DB4-B12F-45B1-ABA5-EB590B4D2C1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43105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33693-473A-460F-97BF-BC32B9BC3DB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4856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9FCF-6B68-40EB-89DE-6656CB0C6F0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577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6AAA5-CB6C-4CBD-9F4E-580672D3C1B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6309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E9CAC-26A1-4F08-915B-17E94757D58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9170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1CE2-A501-45BF-AA3D-F8EC7746515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3465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02439-03A0-4696-94D7-A3E078E923E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0292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DD219-5721-4FDF-8CC8-266269F494A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3033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34B42-672A-4AB0-BC5A-338E2CAE280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8315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A5CA8-B4D2-43E9-8073-40EBD745FE6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1315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813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3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4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5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6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6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6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6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  <p:sp>
          <p:nvSpPr>
            <p:cNvPr id="4816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r-HR">
                <a:latin typeface="Tahoma" charset="0"/>
              </a:endParaRPr>
            </a:p>
          </p:txBody>
        </p:sp>
      </p:grpSp>
      <p:sp>
        <p:nvSpPr>
          <p:cNvPr id="4816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 da biste uredili stil naslova matrice</a:t>
            </a:r>
          </a:p>
        </p:txBody>
      </p:sp>
      <p:sp>
        <p:nvSpPr>
          <p:cNvPr id="4816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 da biste uredili stilove teksta matrice</a:t>
            </a:r>
          </a:p>
          <a:p>
            <a:pPr lvl="1"/>
            <a:r>
              <a:rPr lang="en-US"/>
              <a:t>Druga razina</a:t>
            </a:r>
          </a:p>
          <a:p>
            <a:pPr lvl="2"/>
            <a:r>
              <a:rPr lang="en-US"/>
              <a:t>Treća razina</a:t>
            </a:r>
          </a:p>
          <a:p>
            <a:pPr lvl="3"/>
            <a:r>
              <a:rPr lang="en-US"/>
              <a:t>Četvrta razina</a:t>
            </a:r>
          </a:p>
          <a:p>
            <a:pPr lvl="4"/>
            <a:r>
              <a:rPr lang="en-US"/>
              <a:t>Peta razina</a:t>
            </a:r>
          </a:p>
        </p:txBody>
      </p:sp>
      <p:sp>
        <p:nvSpPr>
          <p:cNvPr id="4816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6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6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25548E-9A74-4B51-B484-1C39BB202C1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C:\Users\Dinko\Desktop\Povijest.jp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65462" y="2767281"/>
            <a:ext cx="6813084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hr-HR" sz="8000" b="1" dirty="0">
                <a:ln w="3810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</a:rPr>
              <a:t>Uvod </a:t>
            </a:r>
            <a:r>
              <a:rPr lang="hr-HR" sz="8000" b="1">
                <a:ln w="3810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alibri" pitchFamily="34" charset="0"/>
              </a:rPr>
              <a:t>u povijest</a:t>
            </a:r>
            <a:endParaRPr lang="hr-HR" sz="8000" b="1" dirty="0">
              <a:ln w="4445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360363"/>
            <a:ext cx="8423275" cy="6137275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povijest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hr-HR" altLang="sr-Latn-RS" sz="2800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znanost koja otkriva, proučava i objašnjava prošlost ljudi od najstarijih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vremena do danas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b="1" dirty="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opća povijest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b="1" dirty="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nacionalna povijest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Grk </a:t>
            </a: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Herodot</a:t>
            </a:r>
          </a:p>
          <a:p>
            <a:pPr lvl="1" eaLnBrk="1" hangingPunct="1">
              <a:buClrTx/>
              <a:buFont typeface="Arial" panose="020B0604020202020204" pitchFamily="34" charset="0"/>
              <a:buChar char="•"/>
            </a:pPr>
            <a:r>
              <a:rPr lang="hr-HR" altLang="sr-Latn-RS" sz="2400" b="1" i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otac povijesti</a:t>
            </a:r>
          </a:p>
          <a:p>
            <a:pPr lvl="1" eaLnBrk="1" hangingPunct="1">
              <a:buClrTx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prvi povjesničar </a:t>
            </a:r>
          </a:p>
          <a:p>
            <a:pPr lvl="1" eaLnBrk="1" hangingPunct="1">
              <a:buClrTx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živio prije više od 2000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godina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povjesničari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znanstvenici koji istražuju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prošlost</a:t>
            </a:r>
          </a:p>
        </p:txBody>
      </p:sp>
      <p:grpSp>
        <p:nvGrpSpPr>
          <p:cNvPr id="15363" name="Grupa 1"/>
          <p:cNvGrpSpPr>
            <a:grpSpLocks/>
          </p:cNvGrpSpPr>
          <p:nvPr/>
        </p:nvGrpSpPr>
        <p:grpSpPr bwMode="auto">
          <a:xfrm>
            <a:off x="2410518" y="980728"/>
            <a:ext cx="6373118" cy="5516909"/>
            <a:chOff x="2410733" y="2917376"/>
            <a:chExt cx="6373267" cy="5517625"/>
          </a:xfrm>
        </p:grpSpPr>
        <p:pic>
          <p:nvPicPr>
            <p:cNvPr id="15364" name="Picture 7" descr="http://forbidden-history.com/images/herodotus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8"/>
            <a:stretch/>
          </p:blipFill>
          <p:spPr bwMode="auto">
            <a:xfrm>
              <a:off x="4860304" y="2917376"/>
              <a:ext cx="3923696" cy="5517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410733" y="8034899"/>
              <a:ext cx="2449569" cy="4001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hangingPunct="1">
                <a:defRPr/>
              </a:pPr>
              <a:r>
                <a:rPr lang="hr-HR" sz="2000" b="1" dirty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Herodot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360363"/>
            <a:ext cx="8423275" cy="6137275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800" b="1" i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povijest je učiteljica</a:t>
            </a: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b="1" i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života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učimo je da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bismo: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spriječili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ponavljanje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pogrešaka iz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prošlosti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upotrijebili sve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dobro i korisno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što je čovjek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ostvario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lakše shvatili i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objasnili </a:t>
            </a:r>
            <a:b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</a:b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sadašnjost</a:t>
            </a:r>
            <a:endParaRPr lang="hr-HR" altLang="sr-Latn-RS" sz="2600" dirty="0">
              <a:solidFill>
                <a:srgbClr val="16161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387" name="Grupa 1"/>
          <p:cNvGrpSpPr>
            <a:grpSpLocks/>
          </p:cNvGrpSpPr>
          <p:nvPr/>
        </p:nvGrpSpPr>
        <p:grpSpPr bwMode="auto">
          <a:xfrm>
            <a:off x="3825875" y="360363"/>
            <a:ext cx="4957763" cy="5992812"/>
            <a:chOff x="3825160" y="360000"/>
            <a:chExt cx="4958840" cy="5992737"/>
          </a:xfrm>
        </p:grpSpPr>
        <p:pic>
          <p:nvPicPr>
            <p:cNvPr id="16388" name="Picture 2" descr="http://vijestigorila.jutarnji.hr/var/mojportal/storage/images/moj_portal/zabava_i_lifestyle/automobili/prvi_automobil/941494-1-cro-HR/prvi_automobil_news_pic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5160" y="360000"/>
              <a:ext cx="4958840" cy="2833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3"/>
            <p:cNvSpPr txBox="1"/>
            <p:nvPr/>
          </p:nvSpPr>
          <p:spPr>
            <a:xfrm>
              <a:off x="3825160" y="5644721"/>
              <a:ext cx="4935022" cy="7080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hr-HR" sz="2000" b="1" dirty="0">
                  <a:solidFill>
                    <a:schemeClr val="accent4">
                      <a:lumMod val="1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Prvi automobil iz 1885. (G) i suvremeni automobil (D) </a:t>
              </a:r>
            </a:p>
          </p:txBody>
        </p:sp>
      </p:grpSp>
      <p:pic>
        <p:nvPicPr>
          <p:cNvPr id="3" name="Slika 2">
            <a:extLst>
              <a:ext uri="{FF2B5EF4-FFF2-40B4-BE49-F238E27FC236}">
                <a16:creationId xmlns:a16="http://schemas.microsoft.com/office/drawing/2014/main" id="{2BBF22EB-5619-4423-BC8B-58A2A06D8C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" t="21184" r="-241" b="14884"/>
          <a:stretch/>
        </p:blipFill>
        <p:spPr>
          <a:xfrm>
            <a:off x="3849687" y="3268886"/>
            <a:ext cx="4933950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0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035594"/>
              </p:ext>
            </p:extLst>
          </p:nvPr>
        </p:nvGraphicFramePr>
        <p:xfrm>
          <a:off x="341942" y="2251075"/>
          <a:ext cx="8393112" cy="4292605"/>
        </p:xfrm>
        <a:graphic>
          <a:graphicData uri="http://schemas.openxmlformats.org/drawingml/2006/table">
            <a:tbl>
              <a:tblPr/>
              <a:tblGrid>
                <a:gridCol w="1277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7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47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78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POVIJESNI IZVOR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USMENA PREDAJA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PISANI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MATERIJALNI</a:t>
                      </a:r>
                      <a:endParaRPr kumimoji="0" lang="en-US" altLang="sr-Latn-RS" sz="2000" b="1" i="0" u="none" strike="noStrike" cap="none" normalizeH="0" baseline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SLIKOVNI</a:t>
                      </a:r>
                      <a:endParaRPr kumimoji="0" lang="en-US" altLang="sr-Latn-RS" sz="2000" b="1" i="0" u="none" strike="noStrike" cap="none" normalizeH="0" baseline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ZVUKOVNI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PRIMJER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priče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legende mitovi bajke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dokumenti 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zakoni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povelje 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natpisi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pisma novine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građevine oružje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oruđe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novac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nakit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slike fotografije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filmske i digitalne snimke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ploče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kasete vrpce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CD/DVD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razni moderni uređaji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GDJE SE ČUVAJU</a:t>
                      </a:r>
                      <a:endParaRPr kumimoji="0" lang="en-US" altLang="sr-Latn-RS" sz="2000" b="1" i="0" u="none" strike="noStrike" cap="none" normalizeH="0" baseline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sr-Latn-RS" sz="2000" b="1" i="0" u="none" strike="noStrike" cap="none" normalizeH="0" baseline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Usmeno prenošenje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arhivi knjižnice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muzeji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galerije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hr-HR" altLang="sr-Latn-R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filmoteke</a:t>
                      </a:r>
                      <a:b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fonoteke </a:t>
                      </a:r>
                      <a:r>
                        <a:rPr kumimoji="0" lang="hr-HR" altLang="sr-Latn-R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6161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filmoteke</a:t>
                      </a:r>
                      <a:endParaRPr kumimoji="0" lang="en-US" altLang="sr-Latn-R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16161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87338" y="144463"/>
            <a:ext cx="84248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hr-HR" sz="3600" b="1" kern="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+mj-ea"/>
                <a:cs typeface="+mj-cs"/>
              </a:rPr>
              <a:t>Povijesni izvori (vrela)</a:t>
            </a:r>
            <a:endParaRPr lang="en-US" sz="4000" b="1" kern="0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41942" y="1053306"/>
            <a:ext cx="83629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800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sačuvani ostaci prošlosti koji govore o povijesti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važno je utvrditi je li povijesni izvor </a:t>
            </a:r>
            <a:r>
              <a:rPr lang="hr-HR" altLang="sr-Latn-RS" sz="2600" b="1" dirty="0">
                <a:solidFill>
                  <a:srgbClr val="16161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vjerodostojan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en-US" altLang="sr-Latn-RS" sz="2200" dirty="0">
              <a:solidFill>
                <a:srgbClr val="16161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360363"/>
            <a:ext cx="8423275" cy="6137275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povijesne izvore proučavaju pomoćne </a:t>
            </a:r>
            <a:r>
              <a:rPr lang="hr-HR" altLang="sr-Latn-RS" sz="28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povijesne znanosti</a:t>
            </a:r>
          </a:p>
          <a:p>
            <a:pPr lvl="1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6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npr. </a:t>
            </a:r>
            <a:r>
              <a:rPr lang="hr-HR" altLang="sr-Latn-RS" sz="2600" b="1" dirty="0">
                <a:solidFill>
                  <a:srgbClr val="16161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arheologija </a:t>
            </a:r>
            <a:r>
              <a:rPr lang="hr-HR" altLang="sr-Latn-RS" sz="2600" dirty="0">
                <a:solidFill>
                  <a:schemeClr val="accent4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(proučava materijalne ostatke iz života ljudi u prošlosti)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hr-HR" altLang="sr-Latn-RS" sz="28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muzej </a:t>
            </a: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ustanova u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kojoj se čuvaju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različite vrste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predmeta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nastalih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djelovanjem </a:t>
            </a:r>
            <a:b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hr-HR" altLang="sr-Latn-RS" sz="2800" dirty="0">
                <a:solidFill>
                  <a:srgbClr val="16161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ljudi ili prirode</a:t>
            </a:r>
            <a:endParaRPr lang="hr-HR" altLang="sr-Latn-RS" sz="28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http://pogledaj.to/wp-content/uploads/2012/03/fr05.jpg">
            <a:extLst>
              <a:ext uri="{FF2B5EF4-FFF2-40B4-BE49-F238E27FC236}">
                <a16:creationId xmlns:a16="http://schemas.microsoft.com/office/drawing/2014/main" id="{2D33E19D-F6D3-4F82-B52B-F4D27C90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49" y="2348879"/>
            <a:ext cx="5645187" cy="374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B2F1CCA2-5933-4D0C-B573-35467CB83B35}"/>
              </a:ext>
            </a:extLst>
          </p:cNvPr>
          <p:cNvSpPr txBox="1"/>
          <p:nvPr/>
        </p:nvSpPr>
        <p:spPr bwMode="auto">
          <a:xfrm>
            <a:off x="2699792" y="6097587"/>
            <a:ext cx="6083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hr-HR" sz="20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Nedavna arheološka iskapanja u riječkom Starom gradu</a:t>
            </a:r>
          </a:p>
        </p:txBody>
      </p:sp>
    </p:spTree>
    <p:extLst>
      <p:ext uri="{BB962C8B-B14F-4D97-AF65-F5344CB8AC3E}">
        <p14:creationId xmlns:p14="http://schemas.microsoft.com/office/powerpoint/2010/main" val="709097035"/>
      </p:ext>
    </p:extLst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456</TotalTime>
  <Words>120</Words>
  <Application>Microsoft Office PowerPoint</Application>
  <PresentationFormat>Prikaz na zaslonu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Tahoma</vt:lpstr>
      <vt:lpstr>Wingdings</vt:lpstr>
      <vt:lpstr>Balance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Dinko Benčić</dc:creator>
  <cp:lastModifiedBy>Dinko Benčić</cp:lastModifiedBy>
  <cp:revision>53</cp:revision>
  <dcterms:created xsi:type="dcterms:W3CDTF">2008-06-26T08:57:26Z</dcterms:created>
  <dcterms:modified xsi:type="dcterms:W3CDTF">2019-09-16T05:05:02Z</dcterms:modified>
</cp:coreProperties>
</file>