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handoutMasterIdLst>
    <p:handoutMasterId r:id="rId6"/>
  </p:handoutMasterIdLst>
  <p:sldIdLst>
    <p:sldId id="256" r:id="rId2"/>
    <p:sldId id="266" r:id="rId3"/>
    <p:sldId id="273" r:id="rId4"/>
    <p:sldId id="275" r:id="rId5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00FF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40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hangingPunct="1">
              <a:defRPr sz="13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1" hangingPunct="1">
              <a:defRPr sz="1300"/>
            </a:lvl1pPr>
          </a:lstStyle>
          <a:p>
            <a:pPr>
              <a:defRPr/>
            </a:pPr>
            <a:fld id="{E22BC2DF-4776-4EBB-98D8-866F4F23C235}" type="datetimeFigureOut">
              <a:rPr lang="hr-HR"/>
              <a:pPr>
                <a:defRPr/>
              </a:pPr>
              <a:t>30.9.2019.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hangingPunct="1">
              <a:defRPr sz="13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D3844227-43CE-4EC1-BA78-4AB0F248D13C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1445023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58D7E-A41F-42F9-A172-A86B65C5B976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943807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95A94-45D8-4433-B4CE-0399133381C7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085755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4F1F7-7D1C-463F-A2C0-896CBB685CA1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388020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06CCD-8910-4442-90AE-5A8E69FDAF6B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043382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BC819-1441-4DED-8E83-83A35A095866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054498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D2008-214E-4F19-BFCE-D369A90B9D9E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60217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B9DFB-7C0D-4C6E-8E50-609FEF5DE133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940397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AFDBC-C2C6-45F0-A950-4936C8D57FBC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69568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4E5A1-0C2A-4A74-85F2-213BEFE7E8C9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624333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4E1E3-C744-462A-B247-0338B431D89E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078024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A3D1E-D80D-4C78-A67E-5F1EDA26FAB3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266451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title style</a:t>
            </a:r>
            <a:endParaRPr lang="hr-HR" altLang="sr-Latn-R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  <a:endParaRPr lang="hr-HR" alt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B697558-61A2-420E-A19B-BB654A2963AD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C:\Users\Dinko\Desktop\5_6SAT_Kameno dob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8925" y="1951673"/>
            <a:ext cx="8206157" cy="2369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hr-HR" sz="6000" b="1" dirty="0">
                <a:ln w="285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  <a:t>Ljudi prapovijesnog doba</a:t>
            </a:r>
            <a:br>
              <a:rPr lang="hr-HR" sz="6600" b="1" dirty="0">
                <a:ln w="285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</a:br>
            <a:br>
              <a:rPr lang="hr-HR" sz="2800" b="1" dirty="0">
                <a:ln w="285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</a:br>
            <a:r>
              <a:rPr lang="hr-HR" sz="6000" b="1" dirty="0">
                <a:ln w="285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  <a:t>Pojava i širenje čovjeka</a:t>
            </a:r>
            <a:endParaRPr lang="hr-HR" sz="4800" b="1" dirty="0">
              <a:ln w="28575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60363" y="971550"/>
            <a:ext cx="8423275" cy="55086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najstariji čovjekov </a:t>
            </a:r>
            <a:br>
              <a:rPr lang="hr-HR" dirty="0"/>
            </a:br>
            <a:r>
              <a:rPr lang="hr-HR" dirty="0"/>
              <a:t>predak → </a:t>
            </a:r>
            <a:r>
              <a:rPr lang="hr-HR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Lucy</a:t>
            </a:r>
            <a:r>
              <a:rPr lang="hr-HR" dirty="0"/>
              <a:t> </a:t>
            </a:r>
            <a:br>
              <a:rPr lang="hr-HR" dirty="0"/>
            </a:br>
            <a:r>
              <a:rPr lang="hr-HR" dirty="0"/>
              <a:t>(istočna Afrika; oko </a:t>
            </a:r>
            <a:br>
              <a:rPr lang="hr-HR" dirty="0"/>
            </a:br>
            <a:r>
              <a:rPr lang="hr-HR" dirty="0"/>
              <a:t>3,2 </a:t>
            </a:r>
            <a:r>
              <a:rPr lang="hr-HR" dirty="0" err="1"/>
              <a:t>mil</a:t>
            </a:r>
            <a:r>
              <a:rPr lang="hr-HR" dirty="0"/>
              <a:t>. godina pr. Kr.)</a:t>
            </a:r>
            <a:endParaRPr lang="hr-HR" sz="26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uspravni čovjek </a:t>
            </a:r>
            <a:r>
              <a:rPr lang="hr-HR" dirty="0"/>
              <a:t>→</a:t>
            </a:r>
            <a:br>
              <a:rPr lang="hr-H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dirty="0"/>
              <a:t>počinje naseljavati</a:t>
            </a:r>
            <a:br>
              <a:rPr lang="hr-HR" dirty="0"/>
            </a:br>
            <a:r>
              <a:rPr lang="hr-HR" dirty="0"/>
              <a:t>područja Azije i </a:t>
            </a:r>
            <a:br>
              <a:rPr lang="hr-HR" dirty="0"/>
            </a:br>
            <a:r>
              <a:rPr lang="hr-HR" dirty="0"/>
              <a:t>Europe (oko 1,8 </a:t>
            </a:r>
            <a:r>
              <a:rPr lang="hr-HR" dirty="0" err="1"/>
              <a:t>mil</a:t>
            </a:r>
            <a:r>
              <a:rPr lang="hr-HR" dirty="0"/>
              <a:t>. </a:t>
            </a:r>
            <a:br>
              <a:rPr lang="hr-HR" dirty="0"/>
            </a:br>
            <a:r>
              <a:rPr lang="hr-HR" dirty="0"/>
              <a:t>godina pr. Kr.)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2600" dirty="0"/>
              <a:t>napredniji od svog prethodnika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2600" dirty="0"/>
              <a:t>Izrađivao jednostavna kamena oruđa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prvi potpuno ovladao korištenjem vatre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67544" y="92958"/>
            <a:ext cx="842327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hr-H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Prvi čovjekovi predci</a:t>
            </a:r>
            <a:endParaRPr lang="hr-HR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pSp>
        <p:nvGrpSpPr>
          <p:cNvPr id="4102" name="Group 11"/>
          <p:cNvGrpSpPr>
            <a:grpSpLocks/>
          </p:cNvGrpSpPr>
          <p:nvPr/>
        </p:nvGrpSpPr>
        <p:grpSpPr bwMode="auto">
          <a:xfrm>
            <a:off x="3967961" y="971550"/>
            <a:ext cx="4815676" cy="4000500"/>
            <a:chOff x="3932445" y="2843656"/>
            <a:chExt cx="4816019" cy="4000382"/>
          </a:xfrm>
        </p:grpSpPr>
        <p:sp>
          <p:nvSpPr>
            <p:cNvPr id="11" name="TextBox 10"/>
            <p:cNvSpPr txBox="1"/>
            <p:nvPr/>
          </p:nvSpPr>
          <p:spPr bwMode="auto">
            <a:xfrm>
              <a:off x="6182881" y="6444000"/>
              <a:ext cx="2565583" cy="4000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hangingPunct="1">
                <a:defRPr/>
              </a:pPr>
              <a:r>
                <a:rPr lang="hr-HR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Umjetnički prikaz </a:t>
              </a:r>
              <a:r>
                <a:rPr lang="hr-HR" sz="2000" b="1" i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Lucy</a:t>
              </a:r>
              <a:endParaRPr lang="hr-HR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  <p:pic>
          <p:nvPicPr>
            <p:cNvPr id="4104" name="Picture 4" descr="C:\Users\Dinko\Desktop\Australopithecus-habitats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2445" y="2843656"/>
              <a:ext cx="4816019" cy="3600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4463"/>
            <a:ext cx="8229600" cy="6921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r-HR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Pojava neandertalca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60363" y="971550"/>
            <a:ext cx="8423275" cy="5545138"/>
          </a:xfrm>
        </p:spPr>
        <p:txBody>
          <a:bodyPr/>
          <a:lstStyle/>
          <a:p>
            <a:pPr eaLnBrk="1" hangingPunct="1"/>
            <a:r>
              <a:rPr lang="hr-HR" altLang="sr-Latn-RS" dirty="0">
                <a:ea typeface="Calibri" panose="020F0502020204030204" pitchFamily="34" charset="0"/>
                <a:cs typeface="Calibri" panose="020F0502020204030204" pitchFamily="34" charset="0"/>
              </a:rPr>
              <a:t>živjeli u razdoblju od 300 000 do </a:t>
            </a:r>
            <a:br>
              <a:rPr lang="hr-HR" altLang="sr-Latn-RS" dirty="0"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r-HR" altLang="sr-Latn-RS" dirty="0">
                <a:ea typeface="Calibri" panose="020F0502020204030204" pitchFamily="34" charset="0"/>
                <a:cs typeface="Calibri" panose="020F0502020204030204" pitchFamily="34" charset="0"/>
              </a:rPr>
              <a:t>33 000 pr. Kr.</a:t>
            </a:r>
          </a:p>
          <a:p>
            <a:pPr eaLnBrk="1" hangingPunct="1"/>
            <a:r>
              <a:rPr lang="hr-HR" altLang="sr-Latn-RS" dirty="0">
                <a:ea typeface="Calibri" panose="020F0502020204030204" pitchFamily="34" charset="0"/>
                <a:cs typeface="Calibri" panose="020F0502020204030204" pitchFamily="34" charset="0"/>
              </a:rPr>
              <a:t>dobili ime po nalazištu </a:t>
            </a:r>
            <a:r>
              <a:rPr lang="hr-HR" altLang="sr-Latn-RS" b="1" dirty="0" err="1">
                <a:effectLst>
                  <a:outerShdw blurRad="38100" dist="38100" dir="2700000" algn="tl">
                    <a:srgbClr val="C0C0C0"/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Neandertal</a:t>
            </a:r>
            <a:r>
              <a:rPr lang="hr-HR" altLang="sr-Latn-RS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hr-HR" altLang="sr-Latn-RS" dirty="0"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r-HR" altLang="sr-Latn-RS" dirty="0">
                <a:ea typeface="Calibri" panose="020F0502020204030204" pitchFamily="34" charset="0"/>
                <a:cs typeface="Calibri" panose="020F0502020204030204" pitchFamily="34" charset="0"/>
              </a:rPr>
              <a:t>(Njemačka)</a:t>
            </a:r>
          </a:p>
          <a:p>
            <a:pPr eaLnBrk="1" hangingPunct="1"/>
            <a:r>
              <a:rPr lang="hr-HR" altLang="sr-Latn-RS" dirty="0">
                <a:ea typeface="Calibri" panose="020F0502020204030204" pitchFamily="34" charset="0"/>
                <a:cs typeface="Calibri" panose="020F0502020204030204" pitchFamily="34" charset="0"/>
              </a:rPr>
              <a:t>snažnije građe, prilagođeni hladnim </a:t>
            </a:r>
            <a:br>
              <a:rPr lang="hr-HR" altLang="sr-Latn-RS" dirty="0"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r-HR" altLang="sr-Latn-RS" dirty="0">
                <a:ea typeface="Calibri" panose="020F0502020204030204" pitchFamily="34" charset="0"/>
                <a:cs typeface="Calibri" panose="020F0502020204030204" pitchFamily="34" charset="0"/>
              </a:rPr>
              <a:t>klimatskim uvjetima</a:t>
            </a:r>
          </a:p>
          <a:p>
            <a:pPr eaLnBrk="1" hangingPunct="1"/>
            <a:r>
              <a:rPr lang="hr-HR" altLang="sr-Latn-RS" dirty="0">
                <a:ea typeface="Calibri" panose="020F0502020204030204" pitchFamily="34" charset="0"/>
                <a:cs typeface="Calibri" panose="020F0502020204030204" pitchFamily="34" charset="0"/>
              </a:rPr>
              <a:t>lovci i skupljači, živjeli su u špiljama</a:t>
            </a:r>
          </a:p>
          <a:p>
            <a:pPr eaLnBrk="1" hangingPunct="1"/>
            <a:r>
              <a:rPr lang="hr-HR" altLang="sr-Latn-RS" dirty="0">
                <a:ea typeface="Calibri" panose="020F0502020204030204" pitchFamily="34" charset="0"/>
                <a:cs typeface="Calibri" panose="020F0502020204030204" pitchFamily="34" charset="0"/>
              </a:rPr>
              <a:t>usavršili više vrsta oruđa i oružja</a:t>
            </a:r>
          </a:p>
          <a:p>
            <a:pPr eaLnBrk="1" hangingPunct="1"/>
            <a:r>
              <a:rPr lang="hr-HR" altLang="sr-Latn-RS" b="1" dirty="0">
                <a:effectLst>
                  <a:outerShdw blurRad="38100" dist="38100" dir="2700000" algn="tl">
                    <a:srgbClr val="C0C0C0"/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sposobni komunicirati govorom</a:t>
            </a:r>
            <a:endParaRPr lang="hr-HR" altLang="sr-Latn-RS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hr-HR" altLang="sr-Latn-RS" dirty="0">
                <a:ea typeface="Calibri" panose="020F0502020204030204" pitchFamily="34" charset="0"/>
                <a:cs typeface="Calibri" panose="020F0502020204030204" pitchFamily="34" charset="0"/>
              </a:rPr>
              <a:t>prvi pokapali svoje mrtve</a:t>
            </a:r>
          </a:p>
          <a:p>
            <a:pPr eaLnBrk="1" hangingPunct="1"/>
            <a:r>
              <a:rPr lang="hr-HR" altLang="sr-Latn-R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Homo</a:t>
            </a:r>
            <a:r>
              <a:rPr lang="hr-HR" altLang="sr-Latn-R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 sapiens </a:t>
            </a:r>
            <a:r>
              <a:rPr lang="hr-HR" altLang="sr-Latn-RS" dirty="0">
                <a:ea typeface="Calibri" panose="020F0502020204030204" pitchFamily="34" charset="0"/>
                <a:cs typeface="Calibri" panose="020F0502020204030204" pitchFamily="34" charset="0"/>
              </a:rPr>
              <a:t>(razuman čovjek)</a:t>
            </a:r>
          </a:p>
        </p:txBody>
      </p:sp>
      <p:grpSp>
        <p:nvGrpSpPr>
          <p:cNvPr id="7172" name="Group 9"/>
          <p:cNvGrpSpPr>
            <a:grpSpLocks/>
          </p:cNvGrpSpPr>
          <p:nvPr/>
        </p:nvGrpSpPr>
        <p:grpSpPr bwMode="auto">
          <a:xfrm>
            <a:off x="6361581" y="971552"/>
            <a:ext cx="2422059" cy="5545137"/>
            <a:chOff x="6326389" y="981347"/>
            <a:chExt cx="2422075" cy="5545650"/>
          </a:xfrm>
        </p:grpSpPr>
        <p:pic>
          <p:nvPicPr>
            <p:cNvPr id="7173" name="Picture 7" descr="http://upload.wikimedia.org/wikipedia/commons/e/e8/Neanderthalensis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6390" y="981347"/>
              <a:ext cx="2422074" cy="5145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 bwMode="auto">
            <a:xfrm>
              <a:off x="6326389" y="6126850"/>
              <a:ext cx="2422074" cy="4001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eaLnBrk="1" hangingPunct="1">
                <a:defRPr/>
              </a:pPr>
              <a:r>
                <a:rPr lang="hr-HR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Kostur neandertalca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60363" y="971550"/>
            <a:ext cx="8423275" cy="55451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pojavio se u istočnoj Africi i</a:t>
            </a:r>
            <a:br>
              <a:rPr lang="hr-HR" dirty="0"/>
            </a:b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proširio se na sve kontinente</a:t>
            </a:r>
            <a:b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dirty="0"/>
              <a:t>(niža razina mora)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2600" dirty="0"/>
              <a:t>pojavio se Europi prije </a:t>
            </a:r>
            <a:br>
              <a:rPr lang="hr-HR" sz="2600" dirty="0"/>
            </a:br>
            <a:r>
              <a:rPr lang="hr-HR" sz="2600" dirty="0"/>
              <a:t>45 000 godina	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razvijeniji i napredniji tip </a:t>
            </a:r>
            <a:br>
              <a:rPr lang="hr-HR" dirty="0"/>
            </a:br>
            <a:r>
              <a:rPr lang="hr-HR" dirty="0"/>
              <a:t>čovjeka → 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naprednije </a:t>
            </a:r>
            <a:b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kameno oružje 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oruđe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naziva se </a:t>
            </a:r>
            <a:r>
              <a:rPr lang="hr-H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kromanjac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2600" dirty="0"/>
              <a:t>dobili ime po nalazištu→ </a:t>
            </a:r>
            <a:br>
              <a:rPr lang="hr-HR" sz="2600" dirty="0"/>
            </a:br>
            <a:r>
              <a:rPr lang="hr-HR" sz="2600" dirty="0"/>
              <a:t>špilja </a:t>
            </a:r>
            <a:r>
              <a:rPr lang="hr-H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Cro-</a:t>
            </a:r>
            <a:r>
              <a:rPr lang="hr-HR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Magnon</a:t>
            </a:r>
            <a:r>
              <a:rPr lang="hr-H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hr-H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2600" dirty="0"/>
              <a:t>u</a:t>
            </a:r>
            <a:r>
              <a:rPr lang="hr-H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600" dirty="0"/>
              <a:t>Francuskoj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hr-HR" b="1" dirty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r-HR" sz="260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60363" y="144463"/>
            <a:ext cx="8423275" cy="7191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r-HR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Suvremeni čovjek i njegovo širenje</a:t>
            </a:r>
          </a:p>
        </p:txBody>
      </p:sp>
      <p:grpSp>
        <p:nvGrpSpPr>
          <p:cNvPr id="9220" name="Grupa 1"/>
          <p:cNvGrpSpPr>
            <a:grpSpLocks/>
          </p:cNvGrpSpPr>
          <p:nvPr/>
        </p:nvGrpSpPr>
        <p:grpSpPr bwMode="auto">
          <a:xfrm>
            <a:off x="2483768" y="971550"/>
            <a:ext cx="6299870" cy="5547202"/>
            <a:chOff x="2483653" y="972000"/>
            <a:chExt cx="6300347" cy="5546063"/>
          </a:xfrm>
        </p:grpSpPr>
        <p:pic>
          <p:nvPicPr>
            <p:cNvPr id="9221" name="Picture 2" descr="http://airfoilgroup.com/wp-content/uploads/2014/01/tumblr_m62tbwYpXW1rxosm8o3_40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9060" y="972000"/>
              <a:ext cx="3604940" cy="55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7"/>
            <p:cNvSpPr txBox="1"/>
            <p:nvPr/>
          </p:nvSpPr>
          <p:spPr bwMode="auto">
            <a:xfrm>
              <a:off x="2483653" y="5809290"/>
              <a:ext cx="2695407" cy="7077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eaLnBrk="1" hangingPunct="1">
                <a:defRPr/>
              </a:pPr>
              <a:r>
                <a:rPr lang="hr-HR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Spiljski crteži kromanjonaca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</TotalTime>
  <Words>36</Words>
  <Application>Microsoft Office PowerPoint</Application>
  <PresentationFormat>Prikaz na zaslonu (4:3)</PresentationFormat>
  <Paragraphs>26</Paragraphs>
  <Slides>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</vt:i4>
      </vt:variant>
    </vt:vector>
  </HeadingPairs>
  <TitlesOfParts>
    <vt:vector size="8" baseType="lpstr">
      <vt:lpstr>Arial</vt:lpstr>
      <vt:lpstr>Calibri</vt:lpstr>
      <vt:lpstr>Garamond</vt:lpstr>
      <vt:lpstr>Office Theme</vt:lpstr>
      <vt:lpstr>PowerPoint prezentacija</vt:lpstr>
      <vt:lpstr>PowerPoint prezentacija</vt:lpstr>
      <vt:lpstr>Pojava neandertalca</vt:lpstr>
      <vt:lpstr>Suvremeni čovjek i njegovo širenje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KAMENO DOBA</dc:title>
  <dc:creator>Dinko Benčić</dc:creator>
  <cp:lastModifiedBy>Korisnik</cp:lastModifiedBy>
  <cp:revision>65</cp:revision>
  <dcterms:created xsi:type="dcterms:W3CDTF">2008-06-30T08:13:34Z</dcterms:created>
  <dcterms:modified xsi:type="dcterms:W3CDTF">2019-09-30T08:11:28Z</dcterms:modified>
</cp:coreProperties>
</file>