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3" r:id="rId3"/>
    <p:sldId id="271" r:id="rId4"/>
    <p:sldId id="257" r:id="rId5"/>
    <p:sldId id="266" r:id="rId6"/>
    <p:sldId id="267" r:id="rId7"/>
    <p:sldId id="268" r:id="rId8"/>
    <p:sldId id="272" r:id="rId9"/>
    <p:sldId id="270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76531DE-5359-439B-95B4-416D22C73E0D}" type="datetimeFigureOut">
              <a:rPr lang="hr-HR"/>
              <a:pPr>
                <a:defRPr/>
              </a:pPr>
              <a:t>5.2.2017.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8AFFB9-FAF8-44D2-9785-C894DD2556A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6018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FB9B6E-C734-4E6E-ABFC-865245BE6243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8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D551F7-5961-4379-8388-485620F0EE57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2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07656-6D3D-4CD7-81F1-7B0F3C999EE5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3679C-1392-454F-BD7F-6572F384AF3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5172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5FFA-C251-46E6-B9E0-3BBD7D51D1B7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BD4A-AC37-45BF-9B5D-89001EE13C6D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1058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430F-7F33-4633-99BD-AB1F49F4E5D4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60ED-C0DB-49BC-8FAF-E7DE8BC988D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6351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09F45-91A8-44EB-8A5F-97954BCF949A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E4F9-9A60-4B2B-9E24-43F2901BD5EE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3780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670F-81E8-4D34-93FC-F7046EC01C19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FB1B3-74A8-4941-95FA-21812882F60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66712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8222-1DCC-4156-883A-5B504F8CE671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743E4-1789-48AC-8521-38C05EFD0C9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4515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60C3-87CA-4F92-8C22-C95DD88A9268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229E-67B3-48AC-A7F5-05390FA0021A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74653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8D93-0E57-4ED5-9FE8-4BBD111415D2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0D34-3D25-4137-A720-9CF62E0288E9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2089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7165-AF50-4DB5-939E-3156AEC4A764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BBA3D-51C1-41EF-A9A4-B3536B74129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85319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B42CC-3AD3-4283-AAFE-7EB723DBBD14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AA68-878E-4FA0-AF18-81113DA2E0F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30919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79349-E3AD-463B-BD23-73ED4CE6A381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42EA-A1C1-46AE-8F4E-81946D18291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77911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C948A9-1803-49D2-AC37-37F893212F02}" type="datetimeFigureOut">
              <a:rPr lang="en-US"/>
              <a:pPr>
                <a:defRPr/>
              </a:pPr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78B8A56-C8E8-4605-80CF-F9E6B8498C8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Dinko\Desktop\25_26S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28209" y="2228672"/>
            <a:ext cx="5687583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bs-Latn-BA" sz="9600" b="1" dirty="0">
                <a:ln w="412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Revolucija </a:t>
            </a:r>
            <a:r>
              <a:rPr lang="bs-Latn-BA" sz="5400" b="1" dirty="0">
                <a:ln w="412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/>
            </a:r>
            <a:br>
              <a:rPr lang="bs-Latn-BA" sz="5400" b="1" dirty="0">
                <a:ln w="412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</a:br>
            <a:r>
              <a:rPr lang="bs-Latn-BA" sz="5400" b="1" dirty="0">
                <a:ln w="4127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1848. – 1849. </a:t>
            </a:r>
            <a:endParaRPr lang="hr-HR" sz="5400" b="1" dirty="0">
              <a:ln w="4127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229600" cy="684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dirty="0" smtClean="0">
                <a:solidFill>
                  <a:srgbClr val="FF0000"/>
                </a:solidFill>
              </a:rPr>
              <a:t>“</a:t>
            </a:r>
            <a:r>
              <a:rPr lang="hr-HR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Proljeće naroda</a:t>
            </a:r>
            <a:r>
              <a:rPr lang="hr-HR" sz="3600" dirty="0" smtClean="0">
                <a:solidFill>
                  <a:srgbClr val="FF0000"/>
                </a:solidFill>
              </a:rPr>
              <a:t>”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0363" y="971550"/>
            <a:ext cx="8423275" cy="5545138"/>
          </a:xfrm>
        </p:spPr>
        <p:txBody>
          <a:bodyPr/>
          <a:lstStyle/>
          <a:p>
            <a:pPr eaLnBrk="1" hangingPunct="1"/>
            <a:r>
              <a:rPr lang="hr-HR" altLang="sr-Latn-RS" sz="2800" smtClean="0"/>
              <a:t>europski </a:t>
            </a:r>
            <a:br>
              <a:rPr lang="hr-HR" altLang="sr-Latn-RS" sz="2800" smtClean="0"/>
            </a:br>
            <a:r>
              <a:rPr lang="hr-HR" altLang="sr-Latn-RS" sz="2800" smtClean="0"/>
              <a:t>poredak </a:t>
            </a:r>
            <a:br>
              <a:rPr lang="hr-HR" altLang="sr-Latn-RS" sz="2800" smtClean="0"/>
            </a:br>
            <a:r>
              <a:rPr lang="hr-HR" altLang="sr-Latn-RS" sz="2800" smtClean="0"/>
              <a:t>zasnovan </a:t>
            </a:r>
            <a:br>
              <a:rPr lang="hr-HR" altLang="sr-Latn-RS" sz="2800" smtClean="0"/>
            </a:br>
            <a:r>
              <a:rPr lang="hr-HR" altLang="sr-Latn-RS" sz="2800" smtClean="0"/>
              <a:t>na Bečkom </a:t>
            </a:r>
            <a:br>
              <a:rPr lang="hr-HR" altLang="sr-Latn-RS" sz="2800" smtClean="0"/>
            </a:br>
            <a:r>
              <a:rPr lang="hr-HR" altLang="sr-Latn-RS" sz="2800" smtClean="0"/>
              <a:t>kongresu </a:t>
            </a:r>
            <a:br>
              <a:rPr lang="hr-HR" altLang="sr-Latn-RS" sz="2800" smtClean="0"/>
            </a:br>
            <a:r>
              <a:rPr lang="hr-HR" altLang="sr-Latn-RS" sz="2800" smtClean="0"/>
              <a:t>održao se </a:t>
            </a:r>
            <a:br>
              <a:rPr lang="hr-HR" altLang="sr-Latn-RS" sz="2800" smtClean="0"/>
            </a:br>
            <a:r>
              <a:rPr lang="hr-HR" altLang="sr-Latn-RS" sz="2800" smtClean="0"/>
              <a:t>do 1848. </a:t>
            </a:r>
          </a:p>
          <a:p>
            <a:pPr eaLnBrk="1" hangingPunct="1"/>
            <a:r>
              <a:rPr lang="hr-HR" altLang="sr-Latn-RS" sz="2800" smtClean="0"/>
              <a:t>Sveta </a:t>
            </a:r>
            <a:br>
              <a:rPr lang="hr-HR" altLang="sr-Latn-RS" sz="2800" smtClean="0"/>
            </a:br>
            <a:r>
              <a:rPr lang="hr-HR" altLang="sr-Latn-RS" sz="2800" smtClean="0"/>
              <a:t>alijansa →</a:t>
            </a:r>
            <a:br>
              <a:rPr lang="hr-HR" altLang="sr-Latn-RS" sz="2800" smtClean="0"/>
            </a:br>
            <a:r>
              <a:rPr lang="hr-HR" altLang="sr-Latn-RS" sz="2800" smtClean="0"/>
              <a:t>suzbijanje </a:t>
            </a:r>
            <a:br>
              <a:rPr lang="hr-HR" altLang="sr-Latn-RS" sz="2800" smtClean="0"/>
            </a:br>
            <a:r>
              <a:rPr lang="hr-HR" altLang="sr-Latn-RS" sz="2800" smtClean="0"/>
              <a:t>revolucija</a:t>
            </a:r>
            <a:br>
              <a:rPr lang="hr-HR" altLang="sr-Latn-RS" sz="2800" smtClean="0"/>
            </a:br>
            <a:r>
              <a:rPr lang="hr-HR" altLang="sr-Latn-RS" sz="2800" smtClean="0"/>
              <a:t>u Europi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hr-HR" altLang="sr-Latn-RS" sz="2800" smtClean="0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2519363" y="971550"/>
            <a:ext cx="6262687" cy="5594350"/>
            <a:chOff x="2520000" y="972000"/>
            <a:chExt cx="6261994" cy="5593414"/>
          </a:xfrm>
        </p:grpSpPr>
        <p:pic>
          <p:nvPicPr>
            <p:cNvPr id="410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0" y="972000"/>
              <a:ext cx="6261994" cy="519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699367" y="6165431"/>
              <a:ext cx="5977863" cy="3999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s-Latn-B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Zemljovid revolucionarnih zbivanja u Europi</a:t>
              </a:r>
              <a:endPara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360363"/>
            <a:ext cx="8423275" cy="33480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1848. → “</a:t>
            </a:r>
            <a:r>
              <a:rPr lang="hr-H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Proljeće naroda</a:t>
            </a:r>
            <a:r>
              <a:rPr lang="hr-HR" sz="2800" dirty="0" smtClean="0"/>
              <a:t>” → revolucionarna gibanja u cijeloj Europi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uzroci revolucije: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 smtClean="0"/>
              <a:t>zahtjevi za reformama (ukidanje feudalnih odnosa)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 smtClean="0"/>
              <a:t>nestašica hrane (nerodica)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600" dirty="0" smtClean="0"/>
              <a:t>težnja za ujedinjenjem (Nijemci i Talijani) i nacionalnim oslobođenjem (Hrvati, Mađari, Poljaci, Česi, </a:t>
            </a:r>
            <a:r>
              <a:rPr lang="hr-HR" sz="2600" dirty="0" err="1" smtClean="0"/>
              <a:t>Slovaci..</a:t>
            </a:r>
            <a:r>
              <a:rPr lang="hr-HR" sz="2600" dirty="0" smtClean="0"/>
              <a:t>.)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25875"/>
            <a:ext cx="8229600" cy="682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Revolucija u Francuskoj</a:t>
            </a:r>
            <a:endParaRPr lang="hr-H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60363" y="4652963"/>
            <a:ext cx="842327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>
                <a:latin typeface="+mj-lt"/>
              </a:rPr>
              <a:t>kolijevka revolucije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2800" dirty="0">
                <a:latin typeface="+mj-lt"/>
              </a:rPr>
              <a:t>nezadovoljstvo </a:t>
            </a:r>
            <a:r>
              <a:rPr lang="bs-Latn-BA" sz="2800" dirty="0">
                <a:latin typeface="+mj-lt"/>
              </a:rPr>
              <a:t>stanjem u državi → oružana pobuna Parižana (veljača 1848.) → kralj se odriče vlasti</a:t>
            </a:r>
            <a:r>
              <a:rPr lang="hr-HR" sz="2800" dirty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360363"/>
            <a:ext cx="8423275" cy="6137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Privremena vlada </a:t>
            </a:r>
            <a:br>
              <a:rPr lang="bs-Latn-BA" sz="2800" dirty="0" smtClean="0"/>
            </a:br>
            <a:r>
              <a:rPr lang="bs-Latn-BA" sz="2800" dirty="0" smtClean="0"/>
              <a:t>proglašava Francusku </a:t>
            </a:r>
            <a:br>
              <a:rPr lang="bs-Latn-BA" sz="2800" dirty="0" smtClean="0"/>
            </a:b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republikom </a:t>
            </a:r>
            <a:r>
              <a:rPr lang="bs-Latn-BA" sz="2800" dirty="0" smtClean="0"/>
              <a:t>→ uvedeno </a:t>
            </a:r>
            <a:br>
              <a:rPr lang="bs-Latn-BA" sz="2800" dirty="0" smtClean="0"/>
            </a:b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opće pravo glasa</a:t>
            </a:r>
            <a:r>
              <a:rPr lang="bs-Latn-BA" sz="2800" dirty="0" smtClean="0"/>
              <a:t> i pravo</a:t>
            </a:r>
            <a:br>
              <a:rPr lang="bs-Latn-BA" sz="2800" dirty="0" smtClean="0"/>
            </a:br>
            <a:r>
              <a:rPr lang="bs-Latn-BA" sz="2800" dirty="0" smtClean="0"/>
              <a:t>na rad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gospodarska kriza → </a:t>
            </a:r>
            <a:br>
              <a:rPr lang="bs-Latn-BA" sz="2800" dirty="0" smtClean="0"/>
            </a:br>
            <a:r>
              <a:rPr lang="bs-Latn-BA" sz="2800" dirty="0" smtClean="0"/>
              <a:t>sukob radništva i </a:t>
            </a:r>
            <a:br>
              <a:rPr lang="bs-Latn-BA" sz="2800" dirty="0" smtClean="0"/>
            </a:br>
            <a:r>
              <a:rPr lang="bs-Latn-BA" sz="2800" dirty="0" smtClean="0"/>
              <a:t>građanstva (lipanj 1848.)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smirivanje pobune → donesen je </a:t>
            </a:r>
            <a:br>
              <a:rPr lang="bs-Latn-BA" sz="2800" dirty="0" smtClean="0"/>
            </a:b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ustav</a:t>
            </a:r>
            <a:r>
              <a:rPr lang="bs-Latn-BA" sz="2800" dirty="0" smtClean="0"/>
              <a:t>;</a:t>
            </a: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s-Latn-BA" sz="2800" dirty="0" smtClean="0"/>
              <a:t>predsjednik republike → </a:t>
            </a:r>
            <a:br>
              <a:rPr lang="bs-Latn-BA" sz="2800" dirty="0" smtClean="0"/>
            </a:b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Louis Bonaparte </a:t>
            </a:r>
            <a:r>
              <a:rPr lang="bs-Latn-BA" sz="2800" dirty="0" smtClean="0"/>
              <a:t>(nećak Napoleona I.)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1851.</a:t>
            </a:r>
            <a:r>
              <a:rPr lang="bs-Latn-BA" sz="2800" dirty="0" smtClean="0"/>
              <a:t> → državni udar → Bonaparte</a:t>
            </a: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800" dirty="0" smtClean="0"/>
              <a:t>se proglašava carem → </a:t>
            </a: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Napoleon III.</a:t>
            </a:r>
          </a:p>
        </p:txBody>
      </p: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4421188" y="360363"/>
            <a:ext cx="4364037" cy="3397250"/>
            <a:chOff x="4421744" y="360001"/>
            <a:chExt cx="4362768" cy="3397101"/>
          </a:xfrm>
        </p:grpSpPr>
        <p:pic>
          <p:nvPicPr>
            <p:cNvPr id="6151" name="Picture 4" descr="http://upload.wikimedia.org/wikipedia/commons/8/83/Lar9_philippo_001z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9" r="18552"/>
            <a:stretch>
              <a:fillRect/>
            </a:stretch>
          </p:blipFill>
          <p:spPr bwMode="auto">
            <a:xfrm>
              <a:off x="4421744" y="360001"/>
              <a:ext cx="4362768" cy="2996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428092" y="3357070"/>
              <a:ext cx="4319918" cy="4000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Revolucija na pariškim ulicama</a:t>
              </a:r>
            </a:p>
          </p:txBody>
        </p:sp>
      </p:grpSp>
      <p:grpSp>
        <p:nvGrpSpPr>
          <p:cNvPr id="6148" name="Group 10"/>
          <p:cNvGrpSpPr>
            <a:grpSpLocks/>
          </p:cNvGrpSpPr>
          <p:nvPr/>
        </p:nvGrpSpPr>
        <p:grpSpPr bwMode="auto">
          <a:xfrm>
            <a:off x="6372225" y="3789363"/>
            <a:ext cx="2447925" cy="2776537"/>
            <a:chOff x="6372200" y="3789040"/>
            <a:chExt cx="2448272" cy="2776374"/>
          </a:xfrm>
        </p:grpSpPr>
        <p:pic>
          <p:nvPicPr>
            <p:cNvPr id="6149" name="Picture 5" descr="http://www.biography.com/imported/images/Biography/Images/Profiles/N/Napoleon-III-9420342-1-4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7736" y="3789040"/>
              <a:ext cx="2376263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372200" y="6165387"/>
              <a:ext cx="2448272" cy="4000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Napoleon III.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684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Revolucija u Njemačkoj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971550"/>
            <a:ext cx="8423275" cy="554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cilj revolucije:  </a:t>
            </a: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stvaranje nacionalne države Nijemaca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početak revolucije → </a:t>
            </a: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</a:t>
            </a:r>
            <a:endParaRPr lang="bs-Latn-BA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sabor u Frankfurtu → </a:t>
            </a: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dva </a:t>
            </a:r>
            <a:b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koncepta ujedinjenja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velikonjemački </a:t>
            </a:r>
            <a:r>
              <a:rPr lang="bs-Latn-BA" sz="2600" dirty="0" smtClean="0"/>
              <a:t>→ </a:t>
            </a:r>
            <a:br>
              <a:rPr lang="bs-Latn-BA" sz="2600" dirty="0" smtClean="0"/>
            </a:br>
            <a:r>
              <a:rPr lang="bs-Latn-BA" sz="2600" dirty="0" smtClean="0"/>
              <a:t>ujedinjenje svih njemačkih </a:t>
            </a:r>
            <a:br>
              <a:rPr lang="bs-Latn-BA" sz="2600" dirty="0" smtClean="0"/>
            </a:br>
            <a:r>
              <a:rPr lang="bs-Latn-BA" sz="2600" dirty="0" smtClean="0"/>
              <a:t>zemalja na čelu s </a:t>
            </a: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Austrijom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malonjemački </a:t>
            </a:r>
            <a:r>
              <a:rPr lang="bs-Latn-BA" sz="2600" dirty="0" smtClean="0"/>
              <a:t>→ ujedinjenje </a:t>
            </a:r>
            <a:br>
              <a:rPr lang="bs-Latn-BA" sz="2600" dirty="0" smtClean="0"/>
            </a:br>
            <a:r>
              <a:rPr lang="bs-Latn-BA" sz="2600" dirty="0" smtClean="0"/>
              <a:t>njemačkih zemalja na čelu s </a:t>
            </a: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Pruskom</a:t>
            </a:r>
            <a:r>
              <a:rPr lang="bs-Latn-BA" sz="2600" dirty="0" smtClean="0"/>
              <a:t> (</a:t>
            </a: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 Austrije</a:t>
            </a:r>
            <a:r>
              <a:rPr lang="bs-Latn-BA" sz="2600" dirty="0" smtClean="0"/>
              <a:t>) → potpora većine zastupnika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revolucija nije uspjela postići svoj cilj, ali je postavila bolje temelje za buduće konačno ujedinjenje </a:t>
            </a: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4999038" y="1484313"/>
            <a:ext cx="3805237" cy="3065462"/>
            <a:chOff x="4998902" y="1484785"/>
            <a:chExt cx="3806136" cy="3064405"/>
          </a:xfrm>
        </p:grpSpPr>
        <p:pic>
          <p:nvPicPr>
            <p:cNvPr id="7173" name="Picture 7" descr="http://upload.wikimedia.org/wikipedia/commons/thumb/d/da/Berlin.Brandenburger_Tor.History_001.jpg/640px-Berlin.Brandenburger_Tor.History_00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8902" y="1484785"/>
              <a:ext cx="3806136" cy="2664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364113" y="4149278"/>
              <a:ext cx="3096356" cy="399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Revolucija u Berlinu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6842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Revolucija u Italiji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971550"/>
            <a:ext cx="8423275" cy="554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cilj revolucije:  preporod (</a:t>
            </a:r>
            <a:r>
              <a:rPr lang="bs-Latn-B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risorgimento</a:t>
            </a:r>
            <a:r>
              <a:rPr lang="bs-Latn-BA" sz="2800" dirty="0" smtClean="0"/>
              <a:t>) i </a:t>
            </a: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stvaranje nacionalne države Talijana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predvodnik borbe za ujedinjenje </a:t>
            </a:r>
            <a:br>
              <a:rPr lang="bs-Latn-BA" sz="2800" dirty="0" smtClean="0"/>
            </a:br>
            <a:r>
              <a:rPr lang="bs-Latn-BA" sz="2800" dirty="0" smtClean="0"/>
              <a:t>talijanskih država → </a:t>
            </a: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Kraljevina </a:t>
            </a:r>
            <a:b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Pijemont – Sardinija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Mlada Italija </a:t>
            </a:r>
            <a:r>
              <a:rPr lang="bs-Latn-BA" sz="2800" dirty="0" smtClean="0"/>
              <a:t>→</a:t>
            </a:r>
            <a:r>
              <a:rPr lang="bs-Latn-B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s-Latn-BA" sz="2800" dirty="0" smtClean="0"/>
              <a:t>Giuseppe Mazzini </a:t>
            </a:r>
            <a:br>
              <a:rPr lang="bs-Latn-BA" sz="2800" dirty="0" smtClean="0"/>
            </a:br>
            <a:r>
              <a:rPr lang="bs-Latn-BA" sz="2800" dirty="0" smtClean="0"/>
              <a:t>i Giuseppe Garibaldi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1849. </a:t>
            </a:r>
            <a:r>
              <a:rPr lang="bs-Latn-BA" sz="2800" dirty="0"/>
              <a:t>→ </a:t>
            </a:r>
            <a:r>
              <a:rPr lang="bs-Latn-BA" sz="2800" dirty="0" smtClean="0"/>
              <a:t>Austrijanci i Francuzi guše </a:t>
            </a:r>
            <a:br>
              <a:rPr lang="bs-Latn-BA" sz="2800" dirty="0" smtClean="0"/>
            </a:br>
            <a:r>
              <a:rPr lang="bs-Latn-BA" sz="2800" dirty="0" smtClean="0"/>
              <a:t>revoluciju u Italiji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/>
              <a:t>revolucija nije </a:t>
            </a:r>
            <a:r>
              <a:rPr lang="bs-Latn-BA" sz="2800" dirty="0" smtClean="0"/>
              <a:t>uspjela zbog </a:t>
            </a:r>
            <a:br>
              <a:rPr lang="bs-Latn-BA" sz="2800" dirty="0" smtClean="0"/>
            </a:br>
            <a:r>
              <a:rPr lang="bs-Latn-BA" sz="2800" dirty="0" smtClean="0"/>
              <a:t>nejedinstva, ali je postavila temelje </a:t>
            </a:r>
            <a:br>
              <a:rPr lang="bs-Latn-BA" sz="2800" dirty="0" smtClean="0"/>
            </a:br>
            <a:r>
              <a:rPr lang="bs-Latn-BA" sz="2800" dirty="0" smtClean="0"/>
              <a:t>za buduće konačno ujedinjenje </a:t>
            </a:r>
            <a:endParaRPr lang="bs-Latn-B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6021388" y="1547813"/>
            <a:ext cx="2757487" cy="4968875"/>
            <a:chOff x="6021630" y="1548000"/>
            <a:chExt cx="2756862" cy="4968398"/>
          </a:xfrm>
        </p:grpSpPr>
        <p:pic>
          <p:nvPicPr>
            <p:cNvPr id="8197" name="Picture 2" descr="Giuseppe Garibaldi �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630" y="1548000"/>
              <a:ext cx="2756862" cy="4568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6032739" y="6116386"/>
              <a:ext cx="2734643" cy="4000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Giuseppe Garibaldi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684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Revolucija u Austriji i Ugarskoj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971550"/>
            <a:ext cx="8423275" cy="554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ožujak 1848. → </a:t>
            </a:r>
            <a:br>
              <a:rPr lang="bs-Latn-BA" sz="2800" dirty="0" smtClean="0"/>
            </a:br>
            <a:r>
              <a:rPr lang="bs-Latn-BA" sz="2800" dirty="0" smtClean="0"/>
              <a:t>revolucija izbija </a:t>
            </a:r>
            <a:br>
              <a:rPr lang="bs-Latn-BA" sz="2800" dirty="0" smtClean="0"/>
            </a:br>
            <a:r>
              <a:rPr lang="bs-Latn-BA" sz="2800" dirty="0" smtClean="0"/>
              <a:t>u Beču i Pešti</a:t>
            </a:r>
            <a:br>
              <a:rPr lang="bs-Latn-BA" sz="2800" dirty="0" smtClean="0"/>
            </a:br>
            <a:r>
              <a:rPr lang="bs-Latn-BA" sz="2800" dirty="0" smtClean="0"/>
              <a:t>te se širi na </a:t>
            </a:r>
            <a:br>
              <a:rPr lang="bs-Latn-BA" sz="2800" dirty="0" smtClean="0"/>
            </a:br>
            <a:r>
              <a:rPr lang="bs-Latn-BA" sz="2800" dirty="0" smtClean="0"/>
              <a:t>ostala središta </a:t>
            </a:r>
            <a:br>
              <a:rPr lang="bs-Latn-BA" sz="2800" dirty="0" smtClean="0"/>
            </a:br>
            <a:r>
              <a:rPr lang="bs-Latn-BA" sz="2800" dirty="0" smtClean="0"/>
              <a:t>Habsburške </a:t>
            </a:r>
            <a:br>
              <a:rPr lang="bs-Latn-BA" sz="2800" dirty="0" smtClean="0"/>
            </a:br>
            <a:r>
              <a:rPr lang="bs-Latn-BA" sz="2800" dirty="0" smtClean="0"/>
              <a:t>Monarhije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car smjenjuje </a:t>
            </a:r>
            <a:br>
              <a:rPr lang="bs-Latn-BA" sz="2800" dirty="0" smtClean="0"/>
            </a:br>
            <a:r>
              <a:rPr lang="bs-Latn-BA" sz="2800" dirty="0" smtClean="0"/>
              <a:t>Metternicha → </a:t>
            </a:r>
            <a:br>
              <a:rPr lang="bs-Latn-BA" sz="2800" dirty="0" smtClean="0"/>
            </a:br>
            <a:r>
              <a:rPr lang="bs-Latn-BA" sz="2800" dirty="0" smtClean="0"/>
              <a:t>nova vlada → </a:t>
            </a:r>
            <a:br>
              <a:rPr lang="bs-Latn-BA" sz="2800" dirty="0" smtClean="0"/>
            </a:b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liberalni ustav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s-Latn-BA" sz="2600" dirty="0" smtClean="0"/>
              <a:t>stanje u Beču nepromijenjeno → car bježi iz Beča</a:t>
            </a: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3154363" y="971550"/>
            <a:ext cx="5618162" cy="4894263"/>
            <a:chOff x="3154681" y="972000"/>
            <a:chExt cx="5618233" cy="4893078"/>
          </a:xfrm>
        </p:grpSpPr>
        <p:pic>
          <p:nvPicPr>
            <p:cNvPr id="9221" name="Picture 4" descr="http://static.habsburger.net/files/styles/large/public/originale/josef_heiche_wiener_revolution_1848_barrikade_beim_alten_mautgebaeude_in_der_postgasse_mit_akademischen_legionaeren_lithogr_origina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81" y="972000"/>
              <a:ext cx="5618233" cy="4185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203894" y="5157224"/>
              <a:ext cx="5545208" cy="7078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Revolucionari su na bečkim ulicama podizali barikade koje su branili oružjem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360363"/>
            <a:ext cx="8423275" cy="61372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Ugarska</a:t>
            </a:r>
            <a:r>
              <a:rPr lang="bs-Latn-BA" sz="2800" dirty="0" smtClean="0"/>
              <a:t> → revoluciju </a:t>
            </a:r>
            <a:br>
              <a:rPr lang="bs-Latn-BA" sz="2800" dirty="0" smtClean="0"/>
            </a:br>
            <a:r>
              <a:rPr lang="bs-Latn-BA" sz="2800" dirty="0" smtClean="0"/>
              <a:t>predvodi liberalno </a:t>
            </a:r>
            <a:br>
              <a:rPr lang="bs-Latn-BA" sz="2800" dirty="0" smtClean="0"/>
            </a:br>
            <a:r>
              <a:rPr lang="bs-Latn-BA" sz="2800" dirty="0" smtClean="0"/>
              <a:t>plemstvo → </a:t>
            </a: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Lájos </a:t>
            </a:r>
            <a:b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Kossuth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s-Latn-BA" sz="2600" dirty="0" smtClean="0"/>
              <a:t>cilj revolucije: </a:t>
            </a:r>
            <a:br>
              <a:rPr lang="bs-Latn-BA" sz="2600" dirty="0" smtClean="0"/>
            </a:b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samostalna Ugarska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s-Latn-BA" sz="2600" dirty="0" smtClean="0"/>
              <a:t>mađarski revolucionari </a:t>
            </a:r>
            <a:br>
              <a:rPr lang="bs-Latn-BA" sz="2600" dirty="0" smtClean="0"/>
            </a:br>
            <a:r>
              <a:rPr lang="bs-Latn-BA" sz="2600" dirty="0" smtClean="0"/>
              <a:t>ne priznaju Hrvatima i </a:t>
            </a:r>
            <a:br>
              <a:rPr lang="bs-Latn-BA" sz="2600" dirty="0" smtClean="0"/>
            </a:br>
            <a:r>
              <a:rPr lang="bs-Latn-BA" sz="2600" dirty="0" smtClean="0"/>
              <a:t>Slovacima pravo na </a:t>
            </a:r>
            <a:br>
              <a:rPr lang="bs-Latn-BA" sz="2600" dirty="0" smtClean="0"/>
            </a:br>
            <a:r>
              <a:rPr lang="bs-Latn-BA" sz="2600" dirty="0" smtClean="0"/>
              <a:t>vlastiti jezik i </a:t>
            </a:r>
            <a:br>
              <a:rPr lang="bs-Latn-BA" sz="2600" dirty="0" smtClean="0"/>
            </a:br>
            <a:r>
              <a:rPr lang="bs-Latn-BA" sz="2600" dirty="0" smtClean="0"/>
              <a:t>nacionalni razvoj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s-Latn-BA" sz="2600" dirty="0" smtClean="0"/>
              <a:t>1849. → Habsburgovci </a:t>
            </a:r>
            <a:br>
              <a:rPr lang="bs-Latn-BA" sz="2600" dirty="0" smtClean="0"/>
            </a:b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slamaju revoluciju </a:t>
            </a:r>
            <a:r>
              <a:rPr lang="bs-Latn-BA" sz="2600" dirty="0" smtClean="0"/>
              <a:t>uz </a:t>
            </a:r>
            <a:br>
              <a:rPr lang="bs-Latn-BA" sz="2600" dirty="0" smtClean="0"/>
            </a:br>
            <a:r>
              <a:rPr lang="bs-Latn-BA" sz="2600" dirty="0" smtClean="0"/>
              <a:t>vojnu pomoć Rusije</a:t>
            </a:r>
          </a:p>
        </p:txBody>
      </p:sp>
      <p:grpSp>
        <p:nvGrpSpPr>
          <p:cNvPr id="11267" name="Group 6"/>
          <p:cNvGrpSpPr>
            <a:grpSpLocks/>
          </p:cNvGrpSpPr>
          <p:nvPr/>
        </p:nvGrpSpPr>
        <p:grpSpPr bwMode="auto">
          <a:xfrm>
            <a:off x="4246563" y="360363"/>
            <a:ext cx="4540250" cy="6149975"/>
            <a:chOff x="4246453" y="360001"/>
            <a:chExt cx="4539724" cy="6150446"/>
          </a:xfrm>
        </p:grpSpPr>
        <p:pic>
          <p:nvPicPr>
            <p:cNvPr id="11268" name="Picture 2" descr="http://upload.wikimedia.org/wikipedia/commons/9/9a/Kossuth-Photo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060" y="360001"/>
              <a:ext cx="4351117" cy="575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 bwMode="auto">
            <a:xfrm>
              <a:off x="4246453" y="6110366"/>
              <a:ext cx="4536549" cy="4000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s-Latn-BA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Vođa mađarske revolucije Lájos Kossuth</a:t>
              </a:r>
              <a:endParaRPr lang="hr-H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4463"/>
            <a:ext cx="8229600" cy="6842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Posljedice Revolucije 1848. – 1849. 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3" y="971550"/>
            <a:ext cx="8423275" cy="554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do ljeta 1849. </a:t>
            </a:r>
            <a:br>
              <a:rPr lang="bs-Latn-BA" sz="2800" dirty="0" smtClean="0"/>
            </a:br>
            <a:r>
              <a:rPr lang="bs-Latn-BA" sz="2800" dirty="0" smtClean="0"/>
              <a:t>revolucije u svim </a:t>
            </a:r>
            <a:br>
              <a:rPr lang="bs-Latn-BA" sz="2800" dirty="0" smtClean="0"/>
            </a:br>
            <a:r>
              <a:rPr lang="bs-Latn-BA" sz="2800" dirty="0" smtClean="0"/>
              <a:t>zemljama doživjele </a:t>
            </a:r>
            <a:br>
              <a:rPr lang="bs-Latn-BA" sz="2800" dirty="0" smtClean="0"/>
            </a:br>
            <a:r>
              <a:rPr lang="bs-Latn-BA" sz="2800" dirty="0" smtClean="0"/>
              <a:t>su </a:t>
            </a:r>
            <a:r>
              <a:rPr lang="bs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bs-Latn-BA" sz="2800" dirty="0" smtClean="0"/>
              <a:t>posljedice revolucije: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s-Latn-BA" sz="2600" dirty="0" smtClean="0"/>
              <a:t>ukinuti </a:t>
            </a: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feudalni </a:t>
            </a:r>
            <a:b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odnosi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s-Latn-BA" sz="2600" dirty="0" smtClean="0"/>
              <a:t>sve veći utjecaj</a:t>
            </a:r>
            <a:br>
              <a:rPr lang="bs-Latn-BA" sz="2600" dirty="0" smtClean="0"/>
            </a:br>
            <a:r>
              <a:rPr lang="bs-Latn-BA" sz="2600" dirty="0" smtClean="0"/>
              <a:t>građanstva na </a:t>
            </a:r>
            <a:br>
              <a:rPr lang="bs-Latn-BA" sz="2600" dirty="0" smtClean="0"/>
            </a:br>
            <a:r>
              <a:rPr lang="bs-Latn-BA" sz="2600" dirty="0" smtClean="0"/>
              <a:t>politički život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s-Latn-BA" sz="2600" dirty="0" smtClean="0"/>
              <a:t>donose se </a:t>
            </a: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ustavi</a:t>
            </a:r>
            <a:r>
              <a:rPr lang="bs-Latn-BA" sz="2600" dirty="0" smtClean="0"/>
              <a:t> koji </a:t>
            </a: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jamče građanska prava i slobode 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bs-Latn-BA" sz="2600" dirty="0" smtClean="0"/>
              <a:t>omogućen </a:t>
            </a:r>
            <a:r>
              <a:rPr lang="bs-Latn-BA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razvoj kapitalističkog poduzetništva</a:t>
            </a:r>
          </a:p>
        </p:txBody>
      </p:sp>
      <p:grpSp>
        <p:nvGrpSpPr>
          <p:cNvPr id="12292" name="Group 7"/>
          <p:cNvGrpSpPr>
            <a:grpSpLocks/>
          </p:cNvGrpSpPr>
          <p:nvPr/>
        </p:nvGrpSpPr>
        <p:grpSpPr bwMode="auto">
          <a:xfrm>
            <a:off x="3924300" y="971550"/>
            <a:ext cx="4849813" cy="4318000"/>
            <a:chOff x="3923928" y="972003"/>
            <a:chExt cx="4850622" cy="4317011"/>
          </a:xfrm>
        </p:grpSpPr>
        <p:pic>
          <p:nvPicPr>
            <p:cNvPr id="1229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972003"/>
              <a:ext cx="4850622" cy="3593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3923928" y="4581151"/>
              <a:ext cx="4825218" cy="7078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Karikatura prikazuje kako su vlasti u europskim državama “pomele” Revoluciju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189</Words>
  <Application>Microsoft Office PowerPoint</Application>
  <PresentationFormat>Prikaz na zaslonu (4:3)</PresentationFormat>
  <Paragraphs>54</Paragraphs>
  <Slides>9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PowerPointova prezentacija</vt:lpstr>
      <vt:lpstr>“Proljeće naroda”</vt:lpstr>
      <vt:lpstr>Revolucija u Francuskoj</vt:lpstr>
      <vt:lpstr>PowerPointova prezentacija</vt:lpstr>
      <vt:lpstr>Revolucija u Njemačkoj</vt:lpstr>
      <vt:lpstr>Revolucija u Italiji</vt:lpstr>
      <vt:lpstr>Revolucija u Austriji i Ugarskoj</vt:lpstr>
      <vt:lpstr>PowerPointova prezentacija</vt:lpstr>
      <vt:lpstr>Posljedice Revolucije 1848. – 1849.  </vt:lpstr>
    </vt:vector>
  </TitlesOfParts>
  <Company>comp1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Revolucije u Evropi 1848/1849. godine</dc:title>
  <dc:creator>Dinko Benčić</dc:creator>
  <cp:lastModifiedBy>Dinko</cp:lastModifiedBy>
  <cp:revision>32</cp:revision>
  <dcterms:created xsi:type="dcterms:W3CDTF">2012-02-22T06:14:02Z</dcterms:created>
  <dcterms:modified xsi:type="dcterms:W3CDTF">2017-02-05T12:22:06Z</dcterms:modified>
</cp:coreProperties>
</file>